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7B3_A9DC04BB.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comments/modernComment_7B5_BB71126A.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7B1_5BEE3A1E.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7E2_C7D9F258.xml" ContentType="application/vnd.ms-powerpoint.comments+xml"/>
  <Override PartName="/ppt/notesSlides/notesSlide9.xml" ContentType="application/vnd.openxmlformats-officedocument.presentationml.notesSlide+xml"/>
  <Override PartName="/ppt/comments/modernComment_7DF_5FFBC34A.xml" ContentType="application/vnd.ms-powerpoint.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comments/modernComment_7D6_24ED733B.xml" ContentType="application/vnd.ms-powerpoint.comments+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comments/modernComment_7DC_E200519D.xml" ContentType="application/vnd.ms-powerpoint.comments+xml"/>
  <Override PartName="/ppt/notesSlides/notesSlide19.xml" ContentType="application/vnd.openxmlformats-officedocument.presentationml.notesSlide+xml"/>
  <Override PartName="/ppt/comments/modernComment_7C9_39B44DC6.xml" ContentType="application/vnd.ms-powerpoint.comments+xml"/>
  <Override PartName="/ppt/comments/modernComment_7C1_702BE3A.xml" ContentType="application/vnd.ms-powerpoint.comments+xml"/>
  <Override PartName="/ppt/comments/modernComment_7BF_F44DCC43.xml" ContentType="application/vnd.ms-powerpoint.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7DD_692D514A.xml" ContentType="application/vnd.ms-powerpoint.comments+xml"/>
  <Override PartName="/ppt/notesSlides/notesSlide23.xml" ContentType="application/vnd.openxmlformats-officedocument.presentationml.notesSlide+xml"/>
  <Override PartName="/ppt/comments/modernComment_7D9_F827FB25.xml" ContentType="application/vnd.ms-powerpoint.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4" r:id="rId5"/>
    <p:sldMasterId id="2147483706" r:id="rId6"/>
  </p:sldMasterIdLst>
  <p:notesMasterIdLst>
    <p:notesMasterId r:id="rId50"/>
  </p:notesMasterIdLst>
  <p:sldIdLst>
    <p:sldId id="1974" r:id="rId7"/>
    <p:sldId id="1970" r:id="rId8"/>
    <p:sldId id="2011" r:id="rId9"/>
    <p:sldId id="1734" r:id="rId10"/>
    <p:sldId id="1971" r:id="rId11"/>
    <p:sldId id="1975" r:id="rId12"/>
    <p:sldId id="1972" r:id="rId13"/>
    <p:sldId id="1973" r:id="rId14"/>
    <p:sldId id="1964" r:id="rId15"/>
    <p:sldId id="1969" r:id="rId16"/>
    <p:sldId id="2019" r:id="rId17"/>
    <p:sldId id="2018" r:id="rId18"/>
    <p:sldId id="2017" r:id="rId19"/>
    <p:sldId id="2016" r:id="rId20"/>
    <p:sldId id="2015" r:id="rId21"/>
    <p:sldId id="2010" r:id="rId22"/>
    <p:sldId id="2020" r:id="rId23"/>
    <p:sldId id="2005" r:id="rId24"/>
    <p:sldId id="2003" r:id="rId25"/>
    <p:sldId id="2002" r:id="rId26"/>
    <p:sldId id="2001" r:id="rId27"/>
    <p:sldId id="2000" r:id="rId28"/>
    <p:sldId id="1999" r:id="rId29"/>
    <p:sldId id="2006" r:id="rId30"/>
    <p:sldId id="2007" r:id="rId31"/>
    <p:sldId id="2012" r:id="rId32"/>
    <p:sldId id="1993" r:id="rId33"/>
    <p:sldId id="1992" r:id="rId34"/>
    <p:sldId id="1991" r:id="rId35"/>
    <p:sldId id="1990" r:id="rId36"/>
    <p:sldId id="1989" r:id="rId37"/>
    <p:sldId id="1988" r:id="rId38"/>
    <p:sldId id="1987" r:id="rId39"/>
    <p:sldId id="1986" r:id="rId40"/>
    <p:sldId id="1985" r:id="rId41"/>
    <p:sldId id="1984" r:id="rId42"/>
    <p:sldId id="1983" r:id="rId43"/>
    <p:sldId id="1981" r:id="rId44"/>
    <p:sldId id="1980" r:id="rId45"/>
    <p:sldId id="2013" r:id="rId46"/>
    <p:sldId id="2009" r:id="rId47"/>
    <p:sldId id="1740" r:id="rId48"/>
    <p:sldId id="2014" r:id="rId4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AD150F-E76E-2279-2999-89907771E302}" name="Joaquin Escalante" initials="JE" userId="S::JEscalante@nctcog.org::487c992c-c4a4-458e-81f0-afcdccb71ee2" providerId="AD"/>
  <p188:author id="{0F15C635-97B8-2B6D-3C77-8759034E11D2}" name="Crysta Guzman" initials="CG" userId="S::cguzman@nctcog.org::bb9b9353-3ac0-40a6-9fe4-bc2edb19bd45" providerId="AD"/>
  <p188:author id="{05171244-2527-55D3-FF14-5B9A116DE9CF}" name="Cassidy Campbell" initials="CC" userId="S::ccampbell@nctcog.org::ba7d3002-9374-41bc-8690-c1d831aee5ab" providerId="AD"/>
  <p188:author id="{9A192F62-5112-7681-F9A2-CC400ADE05CF}" name="Amy Hodges" initials="AH" userId="S::AHodges@nctcog.org::89b95d68-9e60-47db-acd5-9385dec8d0a5" providerId="AD"/>
  <p188:author id="{F7868065-7771-821D-F67B-72299B225315}" name="Joaquin Escalante" initials="JE" userId="S::jescalante@nctcog.org::487c992c-c4a4-458e-81f0-afcdccb71ee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DF6"/>
    <a:srgbClr val="0594FF"/>
    <a:srgbClr val="404040"/>
    <a:srgbClr val="65BDFF"/>
    <a:srgbClr val="06486E"/>
    <a:srgbClr val="E483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5B6CDF-7D2F-4DC4-A170-2AB8019EA0FF}" v="127" dt="2024-01-10T15:53:05.232"/>
    <p1510:client id="{258A5271-D71B-44A9-AC56-606F93B884DD}" v="1" dt="2024-01-08T13:44:17.422"/>
    <p1510:client id="{98D12045-24C4-F24B-6594-672F6B83A193}" v="19" dt="2024-01-09T22:57:59.616"/>
    <p1510:client id="{B76B9F3D-B2EE-4571-98D4-B60CDB7C50C1}" v="216" dt="2024-01-08T17:53:51.601"/>
    <p1510:client id="{BA90DE33-7ED0-4B22-A413-0FF60D748FF1}" v="2" dt="2024-01-10T15:32:02.9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microsoft.com/office/2018/10/relationships/authors" Target="authors.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hinkPad\Downloads\ca1710e42fd246baadf6a198a44b1d2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ThinkPad\Downloads\ca1710e42fd246baadf6a198a44b1d25.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057719462433595E-2"/>
          <c:y val="3.2501446996836443E-2"/>
          <c:w val="0.9286845465284963"/>
          <c:h val="0.89229353157225533"/>
        </c:manualLayout>
      </c:layout>
      <c:barChart>
        <c:barDir val="col"/>
        <c:grouping val="clustered"/>
        <c:varyColors val="0"/>
        <c:ser>
          <c:idx val="0"/>
          <c:order val="0"/>
          <c:tx>
            <c:strRef>
              <c:f>Sheet7!$L$6</c:f>
              <c:strCache>
                <c:ptCount val="1"/>
                <c:pt idx="0">
                  <c:v>#</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Sheet7!$K$7:$K$17</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Sheet7!$L$7:$L$17</c:f>
              <c:numCache>
                <c:formatCode>General</c:formatCode>
                <c:ptCount val="11"/>
                <c:pt idx="0">
                  <c:v>32</c:v>
                </c:pt>
                <c:pt idx="1">
                  <c:v>91</c:v>
                </c:pt>
                <c:pt idx="2">
                  <c:v>75</c:v>
                </c:pt>
                <c:pt idx="3">
                  <c:v>44</c:v>
                </c:pt>
                <c:pt idx="4">
                  <c:v>80</c:v>
                </c:pt>
                <c:pt idx="5">
                  <c:v>39</c:v>
                </c:pt>
                <c:pt idx="6">
                  <c:v>48</c:v>
                </c:pt>
                <c:pt idx="7">
                  <c:v>179</c:v>
                </c:pt>
                <c:pt idx="8">
                  <c:v>286</c:v>
                </c:pt>
                <c:pt idx="9">
                  <c:v>189</c:v>
                </c:pt>
                <c:pt idx="10">
                  <c:v>263</c:v>
                </c:pt>
              </c:numCache>
            </c:numRef>
          </c:val>
          <c:extLst>
            <c:ext xmlns:c16="http://schemas.microsoft.com/office/drawing/2014/chart" uri="{C3380CC4-5D6E-409C-BE32-E72D297353CC}">
              <c16:uniqueId val="{00000000-3E32-4CDB-B835-AA0CC2DE312C}"/>
            </c:ext>
          </c:extLst>
        </c:ser>
        <c:dLbls>
          <c:dLblPos val="outEnd"/>
          <c:showLegendKey val="0"/>
          <c:showVal val="1"/>
          <c:showCatName val="0"/>
          <c:showSerName val="0"/>
          <c:showPercent val="0"/>
          <c:showBubbleSize val="0"/>
        </c:dLbls>
        <c:gapWidth val="48"/>
        <c:overlap val="-27"/>
        <c:axId val="1536687056"/>
        <c:axId val="1323584016"/>
      </c:barChart>
      <c:catAx>
        <c:axId val="1536687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323584016"/>
        <c:crosses val="autoZero"/>
        <c:auto val="1"/>
        <c:lblAlgn val="ctr"/>
        <c:lblOffset val="100"/>
        <c:noMultiLvlLbl val="0"/>
      </c:catAx>
      <c:valAx>
        <c:axId val="13235840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36687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Sheet12!$C$5</c:f>
              <c:strCache>
                <c:ptCount val="1"/>
                <c:pt idx="0">
                  <c:v>#</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1-6767-4F2A-B7AA-D9976C64B66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767-4F2A-B7AA-D9976C64B66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767-4F2A-B7AA-D9976C64B66B}"/>
              </c:ext>
            </c:extLst>
          </c:dPt>
          <c:dPt>
            <c:idx val="3"/>
            <c:bubble3D val="0"/>
            <c:spPr>
              <a:solidFill>
                <a:schemeClr val="accent1"/>
              </a:solidFill>
              <a:ln w="19050">
                <a:solidFill>
                  <a:schemeClr val="lt1"/>
                </a:solidFill>
              </a:ln>
              <a:effectLst/>
            </c:spPr>
            <c:extLst>
              <c:ext xmlns:c16="http://schemas.microsoft.com/office/drawing/2014/chart" uri="{C3380CC4-5D6E-409C-BE32-E72D297353CC}">
                <c16:uniqueId val="{00000007-6767-4F2A-B7AA-D9976C64B66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767-4F2A-B7AA-D9976C64B66B}"/>
              </c:ext>
            </c:extLst>
          </c:dPt>
          <c:dLbls>
            <c:dLbl>
              <c:idx val="3"/>
              <c:layout>
                <c:manualLayout>
                  <c:x val="-0.2134787839020123"/>
                  <c:y val="-0.19875900284645034"/>
                </c:manualLayout>
              </c:layout>
              <c:showLegendKey val="0"/>
              <c:showVal val="0"/>
              <c:showCatName val="1"/>
              <c:showSerName val="0"/>
              <c:showPercent val="1"/>
              <c:showBubbleSize val="0"/>
              <c:extLst>
                <c:ext xmlns:c15="http://schemas.microsoft.com/office/drawing/2012/chart" uri="{CE6537A1-D6FC-4f65-9D91-7224C49458BB}">
                  <c15:layout>
                    <c:manualLayout>
                      <c:w val="0.28697222222222224"/>
                      <c:h val="0.19001026927556805"/>
                    </c:manualLayout>
                  </c15:layout>
                </c:ext>
                <c:ext xmlns:c16="http://schemas.microsoft.com/office/drawing/2014/chart" uri="{C3380CC4-5D6E-409C-BE32-E72D297353CC}">
                  <c16:uniqueId val="{00000007-6767-4F2A-B7AA-D9976C64B66B}"/>
                </c:ext>
              </c:extLst>
            </c:dLbl>
            <c:dLbl>
              <c:idx val="4"/>
              <c:layout>
                <c:manualLayout>
                  <c:x val="0.17061417322834646"/>
                  <c:y val="0.21587395670363144"/>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fld id="{98A9203F-3350-488A-B91D-5B4604C4878A}" type="CATEGORYNAME">
                      <a:rPr lang="en-US" baseline="0">
                        <a:solidFill>
                          <a:schemeClr val="bg1"/>
                        </a:solidFill>
                      </a:rPr>
                      <a:pPr>
                        <a:defRPr sz="1400" b="1">
                          <a:solidFill>
                            <a:schemeClr val="bg1"/>
                          </a:solidFill>
                        </a:defRPr>
                      </a:pPr>
                      <a:t>[CATEGORY NAME]</a:t>
                    </a:fld>
                    <a:r>
                      <a:rPr lang="en-US" baseline="0">
                        <a:solidFill>
                          <a:schemeClr val="bg1"/>
                        </a:solidFill>
                      </a:rPr>
                      <a:t>
</a:t>
                    </a:r>
                    <a:fld id="{E96A3474-6993-4EEB-B6E3-EDB44AA83A61}" type="PERCENTAGE">
                      <a:rPr lang="en-US" baseline="0">
                        <a:solidFill>
                          <a:schemeClr val="bg1"/>
                        </a:solidFill>
                      </a:rPr>
                      <a:pPr>
                        <a:defRPr sz="1400" b="1">
                          <a:solidFill>
                            <a:schemeClr val="bg1"/>
                          </a:solidFill>
                        </a:defRPr>
                      </a:pPr>
                      <a:t>[PERCENTAGE]</a:t>
                    </a:fld>
                    <a:endParaRPr lang="en-US" baseline="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6767-4F2A-B7AA-D9976C64B66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Sheet12!$B$6:$B$10</c:f>
              <c:strCache>
                <c:ptCount val="5"/>
                <c:pt idx="0">
                  <c:v>Appraisal District</c:v>
                </c:pt>
                <c:pt idx="1">
                  <c:v>County</c:v>
                </c:pt>
                <c:pt idx="2">
                  <c:v>Higher Education</c:v>
                </c:pt>
                <c:pt idx="3">
                  <c:v>Municipality</c:v>
                </c:pt>
                <c:pt idx="4">
                  <c:v>State Agency</c:v>
                </c:pt>
              </c:strCache>
            </c:strRef>
          </c:cat>
          <c:val>
            <c:numRef>
              <c:f>Sheet12!$C$6:$C$10</c:f>
              <c:numCache>
                <c:formatCode>General</c:formatCode>
                <c:ptCount val="5"/>
                <c:pt idx="0">
                  <c:v>12</c:v>
                </c:pt>
                <c:pt idx="1">
                  <c:v>11</c:v>
                </c:pt>
                <c:pt idx="2">
                  <c:v>16</c:v>
                </c:pt>
                <c:pt idx="3">
                  <c:v>151</c:v>
                </c:pt>
                <c:pt idx="4">
                  <c:v>73</c:v>
                </c:pt>
              </c:numCache>
            </c:numRef>
          </c:val>
          <c:extLst>
            <c:ext xmlns:c16="http://schemas.microsoft.com/office/drawing/2014/chart" uri="{C3380CC4-5D6E-409C-BE32-E72D297353CC}">
              <c16:uniqueId val="{0000000A-6767-4F2A-B7AA-D9976C64B66B}"/>
            </c:ext>
          </c:extLst>
        </c:ser>
        <c:ser>
          <c:idx val="1"/>
          <c:order val="1"/>
          <c:tx>
            <c:strRef>
              <c:f>Sheet12!$D$5</c:f>
              <c:strCache>
                <c:ptCount val="1"/>
                <c:pt idx="0">
                  <c:v>%</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C-6767-4F2A-B7AA-D9976C64B66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6767-4F2A-B7AA-D9976C64B66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6767-4F2A-B7AA-D9976C64B66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6767-4F2A-B7AA-D9976C64B66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6767-4F2A-B7AA-D9976C64B66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Sheet12!$B$6:$B$10</c:f>
              <c:strCache>
                <c:ptCount val="5"/>
                <c:pt idx="0">
                  <c:v>Appraisal District</c:v>
                </c:pt>
                <c:pt idx="1">
                  <c:v>County</c:v>
                </c:pt>
                <c:pt idx="2">
                  <c:v>Higher Education</c:v>
                </c:pt>
                <c:pt idx="3">
                  <c:v>Municipality</c:v>
                </c:pt>
                <c:pt idx="4">
                  <c:v>State Agency</c:v>
                </c:pt>
              </c:strCache>
            </c:strRef>
          </c:cat>
          <c:val>
            <c:numRef>
              <c:f>Sheet12!$D$6:$D$10</c:f>
              <c:numCache>
                <c:formatCode>0%</c:formatCode>
                <c:ptCount val="5"/>
                <c:pt idx="0">
                  <c:v>4.5627376425855515E-2</c:v>
                </c:pt>
                <c:pt idx="1">
                  <c:v>4.1825095057034217E-2</c:v>
                </c:pt>
                <c:pt idx="2">
                  <c:v>6.0836501901140684E-2</c:v>
                </c:pt>
                <c:pt idx="3">
                  <c:v>0.57414448669201523</c:v>
                </c:pt>
                <c:pt idx="4">
                  <c:v>0.27756653992395436</c:v>
                </c:pt>
              </c:numCache>
            </c:numRef>
          </c:val>
          <c:extLst>
            <c:ext xmlns:c16="http://schemas.microsoft.com/office/drawing/2014/chart" uri="{C3380CC4-5D6E-409C-BE32-E72D297353CC}">
              <c16:uniqueId val="{00000015-6767-4F2A-B7AA-D9976C64B66B}"/>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7B1_5BEE3A1E.xml><?xml version="1.0" encoding="utf-8"?>
<p188:cmLst xmlns:a="http://schemas.openxmlformats.org/drawingml/2006/main" xmlns:r="http://schemas.openxmlformats.org/officeDocument/2006/relationships" xmlns:p188="http://schemas.microsoft.com/office/powerpoint/2018/8/main">
  <p188:cm id="{4F0EC1D3-AEE0-4BFD-A5A4-85139984A076}" authorId="{0F15C635-97B8-2B6D-3C77-8759034E11D2}" created="2023-12-18T21:15:18.744">
    <ac:txMkLst xmlns:ac="http://schemas.microsoft.com/office/drawing/2013/main/command">
      <pc:docMk xmlns:pc="http://schemas.microsoft.com/office/powerpoint/2013/main/command"/>
      <pc:sldMk xmlns:pc="http://schemas.microsoft.com/office/powerpoint/2013/main/command" cId="1542339102" sldId="1969"/>
      <ac:spMk id="3" creationId="{DD9B4F6C-6792-3AB3-0298-187561193B34}"/>
      <ac:txMk cp="59" len="26">
        <ac:context len="350" hash="1083334053"/>
      </ac:txMk>
    </ac:txMkLst>
    <p188:pos x="2943225" y="714375"/>
    <p188:txBody>
      <a:bodyPr/>
      <a:lstStyle/>
      <a:p>
        <a:r>
          <a:rPr lang="en-US"/>
          <a:t>Alyssa is this the only resource we have added to the website since September? 
ALL - Let's see if we can get another resource posted ahead of this workshop. </a:t>
        </a:r>
      </a:p>
    </p188:txBody>
  </p188:cm>
  <p188:cm id="{0A1F8B89-E432-4E79-B95A-8EB8F219713F}" authorId="{0F15C635-97B8-2B6D-3C77-8759034E11D2}" created="2024-01-04T22:56:32.324">
    <ac:txMkLst xmlns:ac="http://schemas.microsoft.com/office/drawing/2013/main/command">
      <pc:docMk xmlns:pc="http://schemas.microsoft.com/office/powerpoint/2013/main/command"/>
      <pc:sldMk xmlns:pc="http://schemas.microsoft.com/office/powerpoint/2013/main/command" cId="1542339102" sldId="1969"/>
      <ac:spMk id="3" creationId="{DD9B4F6C-6792-3AB3-0298-187561193B34}"/>
      <ac:txMk cp="314" len="34">
        <ac:context len="350" hash="1083334053"/>
      </ac:txMk>
    </ac:txMkLst>
    <p188:pos x="3819896" y="4096987"/>
    <p188:txBody>
      <a:bodyPr/>
      <a:lstStyle/>
      <a:p>
        <a:r>
          <a:rPr lang="en-US"/>
          <a:t>[@Joaquin Escalante]  when you cover this, mention that the next email will be going out this month in January. I want to get it out by the 19th as our internal deadline. </a:t>
        </a:r>
      </a:p>
    </p188:txBody>
  </p188:cm>
</p188:cmLst>
</file>

<file path=ppt/comments/modernComment_7B3_A9DC04BB.xml><?xml version="1.0" encoding="utf-8"?>
<p188:cmLst xmlns:a="http://schemas.openxmlformats.org/drawingml/2006/main" xmlns:r="http://schemas.openxmlformats.org/officeDocument/2006/relationships" xmlns:p188="http://schemas.microsoft.com/office/powerpoint/2018/8/main">
  <p188:cm id="{DB3AFC6B-F594-48B0-9BD9-1A529F523E3D}" authorId="{0F15C635-97B8-2B6D-3C77-8759034E11D2}" created="2024-01-04T23:09:14.767">
    <pc:sldMkLst xmlns:pc="http://schemas.microsoft.com/office/powerpoint/2013/main/command">
      <pc:docMk/>
      <pc:sldMk cId="2849768635" sldId="1971"/>
    </pc:sldMkLst>
    <p188:txBody>
      <a:bodyPr/>
      <a:lstStyle/>
      <a:p>
        <a:r>
          <a:rPr lang="en-US"/>
          <a:t>[@Joaquin Escalante] I would consider moving slides 5-11 to the end of the deck to close out the workshop. Particularly if we don't have lunch to fill up some time at the beginning of the workshop when ppl are eating and getting settled. </a:t>
        </a:r>
      </a:p>
    </p188:txBody>
  </p188:cm>
</p188:cmLst>
</file>

<file path=ppt/comments/modernComment_7B5_BB71126A.xml><?xml version="1.0" encoding="utf-8"?>
<p188:cmLst xmlns:a="http://schemas.openxmlformats.org/drawingml/2006/main" xmlns:r="http://schemas.openxmlformats.org/officeDocument/2006/relationships" xmlns:p188="http://schemas.microsoft.com/office/powerpoint/2018/8/main">
  <p188:cm id="{04B16DDD-DB65-4013-B5B2-62E2F2EF6519}" authorId="{0F15C635-97B8-2B6D-3C77-8759034E11D2}" created="2024-01-04T17:30:02.206">
    <ac:txMkLst xmlns:ac="http://schemas.microsoft.com/office/drawing/2013/main/command">
      <pc:docMk xmlns:pc="http://schemas.microsoft.com/office/powerpoint/2013/main/command"/>
      <pc:sldMk xmlns:pc="http://schemas.microsoft.com/office/powerpoint/2013/main/command" cId="3144749674" sldId="1973"/>
      <ac:spMk id="5" creationId="{01BCD661-EA78-4E5B-E64E-2539EDB3E68B}"/>
      <ac:txMk cp="76">
        <ac:context len="78" hash="2708056621"/>
      </ac:txMk>
    </ac:txMkLst>
    <p188:pos x="1504207" y="1157844"/>
    <p188:replyLst>
      <p188:reply id="{CAB4D3D3-D0A8-4D52-ABD2-90AA05C83547}" authorId="{05171244-2527-55D3-FF14-5B9A116DE9CF}" created="2024-01-05T18:52:54.495">
        <p188:txBody>
          <a:bodyPr/>
          <a:lstStyle/>
          <a:p>
            <a:r>
              <a:rPr lang="en-US"/>
              <a:t>Is this the workshop that was going to be combined with the RISE meeting? </a:t>
            </a:r>
          </a:p>
        </p188:txBody>
      </p188:reply>
      <p188:reply id="{487EF76D-DFD0-4C8A-9974-DF247667EF7D}" authorId="{0F15C635-97B8-2B6D-3C77-8759034E11D2}" created="2024-01-05T18:59:29.455">
        <p188:txBody>
          <a:bodyPr/>
          <a:lstStyle/>
          <a:p>
            <a:r>
              <a:rPr lang="en-US"/>
              <a:t>Yes, that RISE combined workshop is the one in reference here on the slide. </a:t>
            </a:r>
          </a:p>
        </p188:txBody>
      </p188:reply>
    </p188:replyLst>
    <p188:txBody>
      <a:bodyPr/>
      <a:lstStyle/>
      <a:p>
        <a:r>
          <a:rPr lang="en-US"/>
          <a:t>[@Joaquin Escalante] we are pushing this back to the first week of May I believe. [@Cassidy Campbell] Can you please confirm if that is the case and if we've settled on a new date? </a:t>
        </a:r>
      </a:p>
    </p188:txBody>
  </p188:cm>
</p188:cmLst>
</file>

<file path=ppt/comments/modernComment_7BF_F44DCC43.xml><?xml version="1.0" encoding="utf-8"?>
<p188:cmLst xmlns:a="http://schemas.openxmlformats.org/drawingml/2006/main" xmlns:r="http://schemas.openxmlformats.org/officeDocument/2006/relationships" xmlns:p188="http://schemas.microsoft.com/office/powerpoint/2018/8/main">
  <p188:cm id="{EE23B32A-FFE7-45F2-9AB8-6FFF5EA64C93}" authorId="{C3AD150F-E76E-2279-2999-89907771E302}" created="2024-01-04T16:00:26.795">
    <ac:deMkLst xmlns:ac="http://schemas.microsoft.com/office/drawing/2013/main/command">
      <pc:docMk xmlns:pc="http://schemas.microsoft.com/office/powerpoint/2013/main/command"/>
      <pc:sldMk xmlns:pc="http://schemas.microsoft.com/office/powerpoint/2013/main/command" cId="4098739267" sldId="1983"/>
      <ac:spMk id="8" creationId="{74911F3C-3732-4A8D-8A0D-4ABDA85BFDA8}"/>
    </ac:deMkLst>
    <p188:txBody>
      <a:bodyPr/>
      <a:lstStyle/>
      <a:p>
        <a:r>
          <a:rPr lang="en-US"/>
          <a:t>@ Shaun, could you update this date here</a:t>
        </a:r>
      </a:p>
    </p188:txBody>
  </p188:cm>
</p188:cmLst>
</file>

<file path=ppt/comments/modernComment_7C1_702BE3A.xml><?xml version="1.0" encoding="utf-8"?>
<p188:cmLst xmlns:a="http://schemas.openxmlformats.org/drawingml/2006/main" xmlns:r="http://schemas.openxmlformats.org/officeDocument/2006/relationships" xmlns:p188="http://schemas.microsoft.com/office/powerpoint/2018/8/main">
  <p188:cm id="{768A7A57-E4DC-40C1-80F3-FBAE1B9966F5}" authorId="{C3AD150F-E76E-2279-2999-89907771E302}" created="2024-01-04T15:58:51.396">
    <ac:deMkLst xmlns:ac="http://schemas.microsoft.com/office/drawing/2013/main/command">
      <pc:docMk xmlns:pc="http://schemas.microsoft.com/office/powerpoint/2013/main/command"/>
      <pc:sldMk xmlns:pc="http://schemas.microsoft.com/office/powerpoint/2013/main/command" cId="117620282" sldId="1985"/>
      <ac:spMk id="8" creationId="{74911F3C-3732-4A8D-8A0D-4ABDA85BFDA8}"/>
    </ac:deMkLst>
    <p188:txBody>
      <a:bodyPr/>
      <a:lstStyle/>
      <a:p>
        <a:r>
          <a:rPr lang="en-US"/>
          <a:t>@ Shaun, if the Denton slide above is removed, is the Denton bullet point here still make sense?</a:t>
        </a:r>
      </a:p>
    </p188:txBody>
  </p188:cm>
</p188:cmLst>
</file>

<file path=ppt/comments/modernComment_7C9_39B44DC6.xml><?xml version="1.0" encoding="utf-8"?>
<p188:cmLst xmlns:a="http://schemas.openxmlformats.org/drawingml/2006/main" xmlns:r="http://schemas.openxmlformats.org/officeDocument/2006/relationships" xmlns:p188="http://schemas.microsoft.com/office/powerpoint/2018/8/main">
  <p188:cm id="{76095A1C-B9E6-4E49-8808-D648D8F10046}" authorId="{C3AD150F-E76E-2279-2999-89907771E302}" created="2024-01-04T15:55:40.410">
    <ac:deMkLst xmlns:ac="http://schemas.microsoft.com/office/drawing/2013/main/command">
      <pc:docMk xmlns:pc="http://schemas.microsoft.com/office/powerpoint/2013/main/command"/>
      <pc:sldMk xmlns:pc="http://schemas.microsoft.com/office/powerpoint/2013/main/command" cId="968117702" sldId="1993"/>
      <ac:spMk id="15" creationId="{31E706B1-C4DE-4AB5-A164-9F6324C42A7A}"/>
    </ac:deMkLst>
    <p188:txBody>
      <a:bodyPr/>
      <a:lstStyle/>
      <a:p>
        <a:r>
          <a:rPr lang="en-US"/>
          <a:t>@ Shaun, I added a link to the online report. If it should be included elsewhere, please edit as necessary.</a:t>
        </a:r>
      </a:p>
    </p188:txBody>
  </p188:cm>
</p188:cmLst>
</file>

<file path=ppt/comments/modernComment_7D6_24ED733B.xml><?xml version="1.0" encoding="utf-8"?>
<p188:cmLst xmlns:a="http://schemas.openxmlformats.org/drawingml/2006/main" xmlns:r="http://schemas.openxmlformats.org/officeDocument/2006/relationships" xmlns:p188="http://schemas.microsoft.com/office/powerpoint/2018/8/main">
  <p188:cm id="{13953D0D-743E-4068-AC9F-C757E31C00C0}" authorId="{C3AD150F-E76E-2279-2999-89907771E302}" created="2024-01-04T15:46:48.595">
    <ac:deMkLst xmlns:ac="http://schemas.microsoft.com/office/drawing/2013/main/command">
      <pc:docMk xmlns:pc="http://schemas.microsoft.com/office/powerpoint/2013/main/command"/>
      <pc:sldMk xmlns:pc="http://schemas.microsoft.com/office/powerpoint/2013/main/command" cId="619541307" sldId="2006"/>
      <ac:picMk id="4" creationId="{02AD60D7-7665-4122-B1B4-302F220623C5}"/>
    </ac:deMkLst>
    <p188:txBody>
      <a:bodyPr/>
      <a:lstStyle/>
      <a:p>
        <a:r>
          <a:rPr lang="en-US"/>
          <a:t>@ Shaun, if possible please update the text in the Legend below to reflect the most recent year</a:t>
        </a:r>
      </a:p>
    </p188:txBody>
  </p188:cm>
</p188:cmLst>
</file>

<file path=ppt/comments/modernComment_7D9_F827FB25.xml><?xml version="1.0" encoding="utf-8"?>
<p188:cmLst xmlns:a="http://schemas.openxmlformats.org/drawingml/2006/main" xmlns:r="http://schemas.openxmlformats.org/officeDocument/2006/relationships" xmlns:p188="http://schemas.microsoft.com/office/powerpoint/2018/8/main">
  <p188:cm id="{796E5326-B8ED-4968-9091-E86FD685D74D}" authorId="{C3AD150F-E76E-2279-2999-89907771E302}" created="2024-01-04T17:23:04.141">
    <pc:sldMkLst xmlns:pc="http://schemas.microsoft.com/office/powerpoint/2013/main/command">
      <pc:docMk/>
      <pc:sldMk cId="4163369765" sldId="2009"/>
    </pc:sldMkLst>
    <p188:txBody>
      <a:bodyPr/>
      <a:lstStyle/>
      <a:p>
        <a:r>
          <a:rPr lang="en-US"/>
          <a:t>@Shaun and @Adam, would you update this with your preferred contact information on this slide if it differs from what is on here?</a:t>
        </a:r>
      </a:p>
    </p188:txBody>
  </p188:cm>
</p188:cmLst>
</file>

<file path=ppt/comments/modernComment_7DC_E200519D.xml><?xml version="1.0" encoding="utf-8"?>
<p188:cmLst xmlns:a="http://schemas.openxmlformats.org/drawingml/2006/main" xmlns:r="http://schemas.openxmlformats.org/officeDocument/2006/relationships" xmlns:p188="http://schemas.microsoft.com/office/powerpoint/2018/8/main">
  <p188:cm id="{5257197C-451B-4F19-B882-0FA44145D03A}" authorId="{C3AD150F-E76E-2279-2999-89907771E302}" created="2024-01-04T15:49:19.092">
    <pc:sldMkLst xmlns:pc="http://schemas.microsoft.com/office/powerpoint/2013/main/command">
      <pc:docMk/>
      <pc:sldMk cId="1505381645" sldId="1996"/>
    </pc:sldMkLst>
    <p188:txBody>
      <a:bodyPr/>
      <a:lstStyle/>
      <a:p>
        <a:r>
          <a:rPr lang="en-US"/>
          <a:t>@ Shaun, should this say it's an online form rather than mention a year?</a:t>
        </a:r>
      </a:p>
    </p188:txBody>
  </p188:cm>
</p188:cmLst>
</file>

<file path=ppt/comments/modernComment_7DD_692D514A.xml><?xml version="1.0" encoding="utf-8"?>
<p188:cmLst xmlns:a="http://schemas.openxmlformats.org/drawingml/2006/main" xmlns:r="http://schemas.openxmlformats.org/officeDocument/2006/relationships" xmlns:p188="http://schemas.microsoft.com/office/powerpoint/2018/8/main">
  <p188:cm id="{5A3F7E67-35B9-48B9-896A-F63A36F90C23}" authorId="{C3AD150F-E76E-2279-2999-89907771E302}" created="2024-01-04T16:06:02.849">
    <pc:sldMkLst xmlns:pc="http://schemas.microsoft.com/office/powerpoint/2013/main/command">
      <pc:docMk/>
      <pc:sldMk cId="647562637" sldId="1976"/>
    </pc:sldMkLst>
    <p188:txBody>
      <a:bodyPr/>
      <a:lstStyle/>
      <a:p>
        <a:r>
          <a:rPr lang="en-US"/>
          <a:t>@ Shaun, would you update these dates?</a:t>
        </a:r>
      </a:p>
    </p188:txBody>
  </p188:cm>
</p188:cmLst>
</file>

<file path=ppt/comments/modernComment_7DF_5FFBC34A.xml><?xml version="1.0" encoding="utf-8"?>
<p188:cmLst xmlns:a="http://schemas.openxmlformats.org/drawingml/2006/main" xmlns:r="http://schemas.openxmlformats.org/officeDocument/2006/relationships" xmlns:p188="http://schemas.microsoft.com/office/powerpoint/2018/8/main">
  <p188:cm id="{224D099B-795D-4FBE-9707-53DBB3F2AF7B}" authorId="{C3AD150F-E76E-2279-2999-89907771E302}" created="2024-01-04T17:25:15.734">
    <pc:sldMkLst xmlns:pc="http://schemas.microsoft.com/office/powerpoint/2013/main/command">
      <pc:docMk/>
      <pc:sldMk cId="1189165615" sldId="1977"/>
    </pc:sldMkLst>
    <p188:txBody>
      <a:bodyPr/>
      <a:lstStyle/>
      <a:p>
        <a:r>
          <a:rPr lang="en-US"/>
          <a:t>@ Adam, if you feel this slide is okay to include, would you confirm if the highlighted date is correct?</a:t>
        </a:r>
      </a:p>
    </p188:txBody>
  </p188:cm>
</p188:cmLst>
</file>

<file path=ppt/comments/modernComment_7E2_C7D9F258.xml><?xml version="1.0" encoding="utf-8"?>
<p188:cmLst xmlns:a="http://schemas.openxmlformats.org/drawingml/2006/main" xmlns:r="http://schemas.openxmlformats.org/officeDocument/2006/relationships" xmlns:p188="http://schemas.microsoft.com/office/powerpoint/2018/8/main">
  <p188:cm id="{8B4A3C8F-F80E-464E-B010-BFED0A50047E}" authorId="{C3AD150F-E76E-2279-2999-89907771E302}" created="2024-01-04T15:16:12.990">
    <pc:sldMkLst xmlns:pc="http://schemas.microsoft.com/office/powerpoint/2013/main/command">
      <pc:docMk/>
      <pc:sldMk cId="0" sldId="282"/>
    </pc:sldMkLst>
    <p188:txBody>
      <a:bodyPr/>
      <a:lstStyle/>
      <a:p>
        <a:r>
          <a:rPr lang="en-US"/>
          <a:t>Adam - Could you verify the Lonestar program start date? Also, would you be willing to cover slides 11 -15 and if so, would you verify that the information is accurate?</a:t>
        </a:r>
      </a:p>
    </p188:txBody>
  </p188:cm>
</p188:cmLst>
</file>

<file path=ppt/diagrams/_rels/data3.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hyperlink" Target="https://eepartnership.org/energy-reporting-faq/" TargetMode="External"/><Relationship Id="rId7" Type="http://schemas.openxmlformats.org/officeDocument/2006/relationships/image" Target="../media/image31.png"/><Relationship Id="rId2" Type="http://schemas.openxmlformats.org/officeDocument/2006/relationships/hyperlink" Target="https://eepartnership.org/wp-content/uploads/2020/12/Local-Government-Energy-Reporting-Frequently-Asked-Questions_FINAL.pdf" TargetMode="External"/><Relationship Id="rId1" Type="http://schemas.openxmlformats.org/officeDocument/2006/relationships/hyperlink" Target="https://eepartnership.org/wp-content/uploads/2022/12/Reporting-Guide.xlsx" TargetMode="Externa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hyperlink" Target="https://bivisual2.cpa.texas.gov/QvAJAXZfc/opendoc.htm?document=documents/BI_Master_UI.qvw&amp;sheet=SecoGov_Sheet_1" TargetMode="External"/><Relationship Id="rId9" Type="http://schemas.openxmlformats.org/officeDocument/2006/relationships/image" Target="../media/image33.png"/></Relationships>
</file>

<file path=ppt/diagrams/_rels/data6.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7.svg"/><Relationship Id="rId5" Type="http://schemas.openxmlformats.org/officeDocument/2006/relationships/image" Target="../media/image33.png"/><Relationship Id="rId4" Type="http://schemas.openxmlformats.org/officeDocument/2006/relationships/image" Target="../media/image4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eepartnership.org/wp-content/uploads/2022/12/Reporting-Guide.xlsx" TargetMode="External"/><Relationship Id="rId7" Type="http://schemas.openxmlformats.org/officeDocument/2006/relationships/hyperlink" Target="https://eepartnership.org/energy-reporting-faq/" TargetMode="External"/><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hyperlink" Target="https://eepartnership.org/wp-content/uploads/2020/12/Local-Government-Energy-Reporting-Frequently-Asked-Questions_FINAL.pdf" TargetMode="External"/><Relationship Id="rId5" Type="http://schemas.openxmlformats.org/officeDocument/2006/relationships/image" Target="../media/image32.svg"/><Relationship Id="rId10" Type="http://schemas.openxmlformats.org/officeDocument/2006/relationships/hyperlink" Target="https://bivisual2.cpa.texas.gov/QvAJAXZfc/opendoc.htm?document=documents/BI_Master_UI.qvw&amp;sheet=SecoGov_Sheet_1" TargetMode="External"/><Relationship Id="rId4" Type="http://schemas.openxmlformats.org/officeDocument/2006/relationships/image" Target="../media/image31.png"/><Relationship Id="rId9" Type="http://schemas.openxmlformats.org/officeDocument/2006/relationships/image" Target="../media/image34.svg"/></Relationships>
</file>

<file path=ppt/diagrams/_rels/drawing6.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7.svg"/><Relationship Id="rId5" Type="http://schemas.openxmlformats.org/officeDocument/2006/relationships/image" Target="../media/image33.png"/><Relationship Id="rId4" Type="http://schemas.openxmlformats.org/officeDocument/2006/relationships/image" Target="../media/image4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0E64B6-53A8-4F4D-9A74-70C014EA1B61}" type="doc">
      <dgm:prSet loTypeId="urn:microsoft.com/office/officeart/2005/8/layout/process1" loCatId="process" qsTypeId="urn:microsoft.com/office/officeart/2005/8/quickstyle/simple2" qsCatId="simple" csTypeId="urn:microsoft.com/office/officeart/2005/8/colors/accent1_2" csCatId="accent1" phldr="1"/>
      <dgm:spPr/>
    </dgm:pt>
    <dgm:pt modelId="{EDB70314-0AB0-47FA-863B-ADF4A26ED896}">
      <dgm:prSet phldrT="[Text]"/>
      <dgm:spPr>
        <a:xfrm>
          <a:off x="4822" y="490829"/>
          <a:ext cx="2108299" cy="1739346"/>
        </a:xfrm>
        <a:prstGeom prst="roundRect">
          <a:avLst>
            <a:gd name="adj" fmla="val 10000"/>
          </a:avLst>
        </a:prstGeom>
      </dgm:spPr>
      <dgm:t>
        <a:bodyPr/>
        <a:lstStyle/>
        <a:p>
          <a:pPr>
            <a:buNone/>
          </a:pPr>
          <a:r>
            <a:rPr lang="en-US" b="1">
              <a:latin typeface="Calibri" panose="020F0502020204030204"/>
              <a:ea typeface="+mn-ea"/>
              <a:cs typeface="+mn-cs"/>
            </a:rPr>
            <a:t>Streamline processes</a:t>
          </a:r>
        </a:p>
        <a:p>
          <a:pPr>
            <a:buNone/>
          </a:pPr>
          <a:r>
            <a:rPr lang="en-US" b="1">
              <a:latin typeface="Calibri" panose="020F0502020204030204"/>
              <a:ea typeface="+mn-ea"/>
              <a:cs typeface="+mn-cs"/>
            </a:rPr>
            <a:t>+</a:t>
          </a:r>
        </a:p>
        <a:p>
          <a:pPr>
            <a:buNone/>
          </a:pPr>
          <a:r>
            <a:rPr lang="en-US" b="1">
              <a:latin typeface="Calibri" panose="020F0502020204030204"/>
              <a:ea typeface="+mn-ea"/>
              <a:cs typeface="+mn-cs"/>
            </a:rPr>
            <a:t>Clear solar guidelines</a:t>
          </a:r>
        </a:p>
      </dgm:t>
    </dgm:pt>
    <dgm:pt modelId="{F4790C73-A335-4B6A-8BB7-BB0A0AC9ECDF}" type="parTrans" cxnId="{DA7AB3E0-7FB1-4866-81EC-E2F8A2D16BAE}">
      <dgm:prSet/>
      <dgm:spPr/>
      <dgm:t>
        <a:bodyPr/>
        <a:lstStyle/>
        <a:p>
          <a:endParaRPr lang="en-US" b="0">
            <a:solidFill>
              <a:schemeClr val="tx1"/>
            </a:solidFill>
          </a:endParaRPr>
        </a:p>
      </dgm:t>
    </dgm:pt>
    <dgm:pt modelId="{BA1ED552-F266-47C5-B098-B51999B188E9}" type="sibTrans" cxnId="{DA7AB3E0-7FB1-4866-81EC-E2F8A2D16BAE}">
      <dgm:prSet/>
      <dgm:spPr>
        <a:xfrm>
          <a:off x="2323951" y="1099073"/>
          <a:ext cx="446959" cy="522858"/>
        </a:xfrm>
        <a:prstGeom prst="rightArrow">
          <a:avLst>
            <a:gd name="adj1" fmla="val 60000"/>
            <a:gd name="adj2" fmla="val 50000"/>
          </a:avLst>
        </a:prstGeom>
      </dgm:spPr>
      <dgm:t>
        <a:bodyPr/>
        <a:lstStyle/>
        <a:p>
          <a:pPr>
            <a:buNone/>
          </a:pPr>
          <a:endParaRPr lang="en-US" b="0">
            <a:solidFill>
              <a:schemeClr val="tx1"/>
            </a:solidFill>
            <a:latin typeface="Calibri" panose="020F0502020204030204"/>
            <a:ea typeface="+mn-ea"/>
            <a:cs typeface="+mn-cs"/>
          </a:endParaRPr>
        </a:p>
      </dgm:t>
    </dgm:pt>
    <dgm:pt modelId="{0E7BDFB3-4E12-46E1-AEF6-38267BB9030A}">
      <dgm:prSet phldrT="[Text]"/>
      <dgm:spPr>
        <a:xfrm>
          <a:off x="2956440" y="490829"/>
          <a:ext cx="2108299" cy="1739346"/>
        </a:xfrm>
        <a:prstGeom prst="roundRect">
          <a:avLst>
            <a:gd name="adj" fmla="val 10000"/>
          </a:avLst>
        </a:prstGeom>
      </dgm:spPr>
      <dgm:t>
        <a:bodyPr/>
        <a:lstStyle/>
        <a:p>
          <a:pPr>
            <a:buNone/>
          </a:pPr>
          <a:r>
            <a:rPr lang="en-US" b="1">
              <a:latin typeface="Calibri" panose="020F0502020204030204"/>
              <a:ea typeface="+mn-ea"/>
              <a:cs typeface="+mn-cs"/>
            </a:rPr>
            <a:t>Better submittals to local government departments </a:t>
          </a:r>
        </a:p>
        <a:p>
          <a:pPr>
            <a:buNone/>
          </a:pPr>
          <a:r>
            <a:rPr lang="en-US" b="1">
              <a:latin typeface="Calibri" panose="020F0502020204030204"/>
              <a:ea typeface="+mn-ea"/>
              <a:cs typeface="+mn-cs"/>
            </a:rPr>
            <a:t>+</a:t>
          </a:r>
        </a:p>
        <a:p>
          <a:pPr>
            <a:buNone/>
          </a:pPr>
          <a:r>
            <a:rPr lang="en-US" b="1">
              <a:latin typeface="Calibri" panose="020F0502020204030204"/>
              <a:ea typeface="+mn-ea"/>
              <a:cs typeface="+mn-cs"/>
            </a:rPr>
            <a:t>Solar training for staff</a:t>
          </a:r>
        </a:p>
      </dgm:t>
    </dgm:pt>
    <dgm:pt modelId="{98CEB877-E64F-4542-A1CC-7360CF6257F7}" type="parTrans" cxnId="{62720D45-C20B-411F-A5FA-9C86C9623239}">
      <dgm:prSet/>
      <dgm:spPr/>
      <dgm:t>
        <a:bodyPr/>
        <a:lstStyle/>
        <a:p>
          <a:endParaRPr lang="en-US" b="0">
            <a:solidFill>
              <a:schemeClr val="tx1"/>
            </a:solidFill>
          </a:endParaRPr>
        </a:p>
      </dgm:t>
    </dgm:pt>
    <dgm:pt modelId="{248F9711-16EB-4FD6-87EC-0E487003FFEA}" type="sibTrans" cxnId="{62720D45-C20B-411F-A5FA-9C86C9623239}">
      <dgm:prSet/>
      <dgm:spPr>
        <a:xfrm>
          <a:off x="5275570" y="1099073"/>
          <a:ext cx="446959" cy="522858"/>
        </a:xfrm>
        <a:prstGeom prst="rightArrow">
          <a:avLst>
            <a:gd name="adj1" fmla="val 60000"/>
            <a:gd name="adj2" fmla="val 50000"/>
          </a:avLst>
        </a:prstGeom>
      </dgm:spPr>
      <dgm:t>
        <a:bodyPr/>
        <a:lstStyle/>
        <a:p>
          <a:pPr>
            <a:buNone/>
          </a:pPr>
          <a:endParaRPr lang="en-US" b="0">
            <a:solidFill>
              <a:schemeClr val="tx1"/>
            </a:solidFill>
            <a:latin typeface="Calibri" panose="020F0502020204030204"/>
            <a:ea typeface="+mn-ea"/>
            <a:cs typeface="+mn-cs"/>
          </a:endParaRPr>
        </a:p>
      </dgm:t>
    </dgm:pt>
    <dgm:pt modelId="{70BCD1F7-1A0A-4966-A180-91E6D43154DA}">
      <dgm:prSet phldrT="[Text]"/>
      <dgm:spPr>
        <a:xfrm>
          <a:off x="5908059" y="490829"/>
          <a:ext cx="2108299" cy="1739346"/>
        </a:xfrm>
        <a:prstGeom prst="roundRect">
          <a:avLst>
            <a:gd name="adj" fmla="val 10000"/>
          </a:avLst>
        </a:prstGeom>
      </dgm:spPr>
      <dgm:t>
        <a:bodyPr/>
        <a:lstStyle/>
        <a:p>
          <a:pPr>
            <a:buNone/>
          </a:pPr>
          <a:r>
            <a:rPr lang="en-US" b="1">
              <a:latin typeface="Calibri" panose="020F0502020204030204"/>
              <a:ea typeface="+mn-ea"/>
              <a:cs typeface="+mn-cs"/>
            </a:rPr>
            <a:t>Shorter processing times</a:t>
          </a:r>
        </a:p>
      </dgm:t>
    </dgm:pt>
    <dgm:pt modelId="{8BE2F4A0-E3EF-4248-8936-AFB9CBA4F957}" type="parTrans" cxnId="{90CD96F0-B34A-4E6E-A65C-45814ED4ADD1}">
      <dgm:prSet/>
      <dgm:spPr/>
      <dgm:t>
        <a:bodyPr/>
        <a:lstStyle/>
        <a:p>
          <a:endParaRPr lang="en-US" b="0">
            <a:solidFill>
              <a:schemeClr val="tx1"/>
            </a:solidFill>
          </a:endParaRPr>
        </a:p>
      </dgm:t>
    </dgm:pt>
    <dgm:pt modelId="{A3C73D81-5D36-4268-8FF6-058F5F547E6A}" type="sibTrans" cxnId="{90CD96F0-B34A-4E6E-A65C-45814ED4ADD1}">
      <dgm:prSet/>
      <dgm:spPr>
        <a:xfrm>
          <a:off x="8227188" y="1099073"/>
          <a:ext cx="446959" cy="522858"/>
        </a:xfrm>
        <a:prstGeom prst="rightArrow">
          <a:avLst>
            <a:gd name="adj1" fmla="val 60000"/>
            <a:gd name="adj2" fmla="val 50000"/>
          </a:avLst>
        </a:prstGeom>
      </dgm:spPr>
      <dgm:t>
        <a:bodyPr/>
        <a:lstStyle/>
        <a:p>
          <a:pPr>
            <a:buNone/>
          </a:pPr>
          <a:endParaRPr lang="en-US" b="0">
            <a:solidFill>
              <a:schemeClr val="tx1"/>
            </a:solidFill>
            <a:latin typeface="Calibri" panose="020F0502020204030204"/>
            <a:ea typeface="+mn-ea"/>
            <a:cs typeface="+mn-cs"/>
          </a:endParaRPr>
        </a:p>
      </dgm:t>
    </dgm:pt>
    <dgm:pt modelId="{4CF94C6E-89AE-4D1F-A26D-052AC7164C23}">
      <dgm:prSet phldrT="[Text]"/>
      <dgm:spPr>
        <a:xfrm>
          <a:off x="8859678" y="490829"/>
          <a:ext cx="2108299" cy="1739346"/>
        </a:xfrm>
        <a:prstGeom prst="roundRect">
          <a:avLst>
            <a:gd name="adj" fmla="val 10000"/>
          </a:avLst>
        </a:prstGeom>
      </dgm:spPr>
      <dgm:t>
        <a:bodyPr/>
        <a:lstStyle/>
        <a:p>
          <a:pPr>
            <a:buNone/>
          </a:pPr>
          <a:r>
            <a:rPr lang="en-US" b="1">
              <a:latin typeface="Calibri" panose="020F0502020204030204"/>
              <a:ea typeface="+mn-ea"/>
              <a:cs typeface="+mn-cs"/>
            </a:rPr>
            <a:t>Time savings for department staff</a:t>
          </a:r>
        </a:p>
        <a:p>
          <a:pPr>
            <a:buNone/>
          </a:pPr>
          <a:r>
            <a:rPr lang="en-US" b="1">
              <a:latin typeface="Calibri" panose="020F0502020204030204"/>
              <a:ea typeface="+mn-ea"/>
              <a:cs typeface="+mn-cs"/>
            </a:rPr>
            <a:t>+</a:t>
          </a:r>
        </a:p>
        <a:p>
          <a:pPr>
            <a:buNone/>
          </a:pPr>
          <a:r>
            <a:rPr lang="en-US" b="1">
              <a:latin typeface="Calibri" panose="020F0502020204030204"/>
              <a:ea typeface="+mn-ea"/>
              <a:cs typeface="+mn-cs"/>
            </a:rPr>
            <a:t>Budget savings for local governments</a:t>
          </a:r>
        </a:p>
      </dgm:t>
    </dgm:pt>
    <dgm:pt modelId="{FDFEDB84-BD03-4455-9D1E-F2A45DCBBAC2}" type="parTrans" cxnId="{DC7D85C3-A84F-43C8-9C96-594B3D3FFB6E}">
      <dgm:prSet/>
      <dgm:spPr/>
      <dgm:t>
        <a:bodyPr/>
        <a:lstStyle/>
        <a:p>
          <a:endParaRPr lang="en-US" b="0">
            <a:solidFill>
              <a:schemeClr val="tx1"/>
            </a:solidFill>
          </a:endParaRPr>
        </a:p>
      </dgm:t>
    </dgm:pt>
    <dgm:pt modelId="{F05CA8B8-8B18-4CE1-8E3B-962BB51B3EA9}" type="sibTrans" cxnId="{DC7D85C3-A84F-43C8-9C96-594B3D3FFB6E}">
      <dgm:prSet/>
      <dgm:spPr/>
      <dgm:t>
        <a:bodyPr/>
        <a:lstStyle/>
        <a:p>
          <a:endParaRPr lang="en-US" b="0">
            <a:solidFill>
              <a:schemeClr val="tx1"/>
            </a:solidFill>
          </a:endParaRPr>
        </a:p>
      </dgm:t>
    </dgm:pt>
    <dgm:pt modelId="{6197BA79-E85F-46DD-A5FD-212D5C8E077C}" type="pres">
      <dgm:prSet presAssocID="{5A0E64B6-53A8-4F4D-9A74-70C014EA1B61}" presName="Name0" presStyleCnt="0">
        <dgm:presLayoutVars>
          <dgm:dir/>
          <dgm:resizeHandles val="exact"/>
        </dgm:presLayoutVars>
      </dgm:prSet>
      <dgm:spPr/>
    </dgm:pt>
    <dgm:pt modelId="{24C561F9-2633-47E9-B176-22A80256B5F9}" type="pres">
      <dgm:prSet presAssocID="{EDB70314-0AB0-47FA-863B-ADF4A26ED896}" presName="node" presStyleLbl="node1" presStyleIdx="0" presStyleCnt="4">
        <dgm:presLayoutVars>
          <dgm:bulletEnabled val="1"/>
        </dgm:presLayoutVars>
      </dgm:prSet>
      <dgm:spPr/>
    </dgm:pt>
    <dgm:pt modelId="{D5B8EE3B-F416-4CCF-882C-3029DECD985E}" type="pres">
      <dgm:prSet presAssocID="{BA1ED552-F266-47C5-B098-B51999B188E9}" presName="sibTrans" presStyleLbl="sibTrans2D1" presStyleIdx="0" presStyleCnt="3"/>
      <dgm:spPr/>
    </dgm:pt>
    <dgm:pt modelId="{DDB68324-22B8-4E68-A5F1-F9A05DB1764A}" type="pres">
      <dgm:prSet presAssocID="{BA1ED552-F266-47C5-B098-B51999B188E9}" presName="connectorText" presStyleLbl="sibTrans2D1" presStyleIdx="0" presStyleCnt="3"/>
      <dgm:spPr/>
    </dgm:pt>
    <dgm:pt modelId="{0112B574-5EA9-4ECE-A039-2231D9657F0F}" type="pres">
      <dgm:prSet presAssocID="{0E7BDFB3-4E12-46E1-AEF6-38267BB9030A}" presName="node" presStyleLbl="node1" presStyleIdx="1" presStyleCnt="4">
        <dgm:presLayoutVars>
          <dgm:bulletEnabled val="1"/>
        </dgm:presLayoutVars>
      </dgm:prSet>
      <dgm:spPr/>
    </dgm:pt>
    <dgm:pt modelId="{D287A5D3-04FA-43EB-9688-64449575C181}" type="pres">
      <dgm:prSet presAssocID="{248F9711-16EB-4FD6-87EC-0E487003FFEA}" presName="sibTrans" presStyleLbl="sibTrans2D1" presStyleIdx="1" presStyleCnt="3"/>
      <dgm:spPr/>
    </dgm:pt>
    <dgm:pt modelId="{1E92AD07-F317-4AD0-8D46-755470597144}" type="pres">
      <dgm:prSet presAssocID="{248F9711-16EB-4FD6-87EC-0E487003FFEA}" presName="connectorText" presStyleLbl="sibTrans2D1" presStyleIdx="1" presStyleCnt="3"/>
      <dgm:spPr/>
    </dgm:pt>
    <dgm:pt modelId="{1C796DBA-4812-4CC9-9F46-C4325EF17F0B}" type="pres">
      <dgm:prSet presAssocID="{70BCD1F7-1A0A-4966-A180-91E6D43154DA}" presName="node" presStyleLbl="node1" presStyleIdx="2" presStyleCnt="4">
        <dgm:presLayoutVars>
          <dgm:bulletEnabled val="1"/>
        </dgm:presLayoutVars>
      </dgm:prSet>
      <dgm:spPr/>
    </dgm:pt>
    <dgm:pt modelId="{099255BD-577C-452C-B09E-CAB31C7EBA1F}" type="pres">
      <dgm:prSet presAssocID="{A3C73D81-5D36-4268-8FF6-058F5F547E6A}" presName="sibTrans" presStyleLbl="sibTrans2D1" presStyleIdx="2" presStyleCnt="3"/>
      <dgm:spPr/>
    </dgm:pt>
    <dgm:pt modelId="{36B1A371-A030-452B-A2E0-3B8C48B6EE5A}" type="pres">
      <dgm:prSet presAssocID="{A3C73D81-5D36-4268-8FF6-058F5F547E6A}" presName="connectorText" presStyleLbl="sibTrans2D1" presStyleIdx="2" presStyleCnt="3"/>
      <dgm:spPr/>
    </dgm:pt>
    <dgm:pt modelId="{A32FF1CA-5C0A-4132-BDA9-E2EB32A6413A}" type="pres">
      <dgm:prSet presAssocID="{4CF94C6E-89AE-4D1F-A26D-052AC7164C23}" presName="node" presStyleLbl="node1" presStyleIdx="3" presStyleCnt="4">
        <dgm:presLayoutVars>
          <dgm:bulletEnabled val="1"/>
        </dgm:presLayoutVars>
      </dgm:prSet>
      <dgm:spPr/>
    </dgm:pt>
  </dgm:ptLst>
  <dgm:cxnLst>
    <dgm:cxn modelId="{CE39B615-85BC-4E8F-B1FF-34233FB3AC28}" type="presOf" srcId="{BA1ED552-F266-47C5-B098-B51999B188E9}" destId="{DDB68324-22B8-4E68-A5F1-F9A05DB1764A}" srcOrd="1" destOrd="0" presId="urn:microsoft.com/office/officeart/2005/8/layout/process1"/>
    <dgm:cxn modelId="{FAD97C19-2ACD-4F95-BBF6-18CBF5951071}" type="presOf" srcId="{BA1ED552-F266-47C5-B098-B51999B188E9}" destId="{D5B8EE3B-F416-4CCF-882C-3029DECD985E}" srcOrd="0" destOrd="0" presId="urn:microsoft.com/office/officeart/2005/8/layout/process1"/>
    <dgm:cxn modelId="{6ACB3122-7242-4F3E-AB91-4B825232F6CA}" type="presOf" srcId="{EDB70314-0AB0-47FA-863B-ADF4A26ED896}" destId="{24C561F9-2633-47E9-B176-22A80256B5F9}" srcOrd="0" destOrd="0" presId="urn:microsoft.com/office/officeart/2005/8/layout/process1"/>
    <dgm:cxn modelId="{738EE92D-D177-498B-84E7-0EABD20CD76D}" type="presOf" srcId="{248F9711-16EB-4FD6-87EC-0E487003FFEA}" destId="{1E92AD07-F317-4AD0-8D46-755470597144}" srcOrd="1" destOrd="0" presId="urn:microsoft.com/office/officeart/2005/8/layout/process1"/>
    <dgm:cxn modelId="{62720D45-C20B-411F-A5FA-9C86C9623239}" srcId="{5A0E64B6-53A8-4F4D-9A74-70C014EA1B61}" destId="{0E7BDFB3-4E12-46E1-AEF6-38267BB9030A}" srcOrd="1" destOrd="0" parTransId="{98CEB877-E64F-4542-A1CC-7360CF6257F7}" sibTransId="{248F9711-16EB-4FD6-87EC-0E487003FFEA}"/>
    <dgm:cxn modelId="{93549A56-DAFA-4D9C-899A-5917357BA233}" type="presOf" srcId="{A3C73D81-5D36-4268-8FF6-058F5F547E6A}" destId="{36B1A371-A030-452B-A2E0-3B8C48B6EE5A}" srcOrd="1" destOrd="0" presId="urn:microsoft.com/office/officeart/2005/8/layout/process1"/>
    <dgm:cxn modelId="{2FFD6689-B9AE-426F-939D-FC44896D12AC}" type="presOf" srcId="{70BCD1F7-1A0A-4966-A180-91E6D43154DA}" destId="{1C796DBA-4812-4CC9-9F46-C4325EF17F0B}" srcOrd="0" destOrd="0" presId="urn:microsoft.com/office/officeart/2005/8/layout/process1"/>
    <dgm:cxn modelId="{DF8A129D-F78F-4AD9-A946-929EFA9368E8}" type="presOf" srcId="{A3C73D81-5D36-4268-8FF6-058F5F547E6A}" destId="{099255BD-577C-452C-B09E-CAB31C7EBA1F}" srcOrd="0" destOrd="0" presId="urn:microsoft.com/office/officeart/2005/8/layout/process1"/>
    <dgm:cxn modelId="{FEA695B7-9BB4-43AD-BDAC-8FA533C5C3DE}" type="presOf" srcId="{5A0E64B6-53A8-4F4D-9A74-70C014EA1B61}" destId="{6197BA79-E85F-46DD-A5FD-212D5C8E077C}" srcOrd="0" destOrd="0" presId="urn:microsoft.com/office/officeart/2005/8/layout/process1"/>
    <dgm:cxn modelId="{E0616BBE-D19E-4CAD-9977-95E372D39E63}" type="presOf" srcId="{248F9711-16EB-4FD6-87EC-0E487003FFEA}" destId="{D287A5D3-04FA-43EB-9688-64449575C181}" srcOrd="0" destOrd="0" presId="urn:microsoft.com/office/officeart/2005/8/layout/process1"/>
    <dgm:cxn modelId="{DC7D85C3-A84F-43C8-9C96-594B3D3FFB6E}" srcId="{5A0E64B6-53A8-4F4D-9A74-70C014EA1B61}" destId="{4CF94C6E-89AE-4D1F-A26D-052AC7164C23}" srcOrd="3" destOrd="0" parTransId="{FDFEDB84-BD03-4455-9D1E-F2A45DCBBAC2}" sibTransId="{F05CA8B8-8B18-4CE1-8E3B-962BB51B3EA9}"/>
    <dgm:cxn modelId="{FC785DDD-B0EF-4682-942E-74B6B777418B}" type="presOf" srcId="{0E7BDFB3-4E12-46E1-AEF6-38267BB9030A}" destId="{0112B574-5EA9-4ECE-A039-2231D9657F0F}" srcOrd="0" destOrd="0" presId="urn:microsoft.com/office/officeart/2005/8/layout/process1"/>
    <dgm:cxn modelId="{08BA2ADF-124F-463E-815A-86A2D6EE63D8}" type="presOf" srcId="{4CF94C6E-89AE-4D1F-A26D-052AC7164C23}" destId="{A32FF1CA-5C0A-4132-BDA9-E2EB32A6413A}" srcOrd="0" destOrd="0" presId="urn:microsoft.com/office/officeart/2005/8/layout/process1"/>
    <dgm:cxn modelId="{DA7AB3E0-7FB1-4866-81EC-E2F8A2D16BAE}" srcId="{5A0E64B6-53A8-4F4D-9A74-70C014EA1B61}" destId="{EDB70314-0AB0-47FA-863B-ADF4A26ED896}" srcOrd="0" destOrd="0" parTransId="{F4790C73-A335-4B6A-8BB7-BB0A0AC9ECDF}" sibTransId="{BA1ED552-F266-47C5-B098-B51999B188E9}"/>
    <dgm:cxn modelId="{90CD96F0-B34A-4E6E-A65C-45814ED4ADD1}" srcId="{5A0E64B6-53A8-4F4D-9A74-70C014EA1B61}" destId="{70BCD1F7-1A0A-4966-A180-91E6D43154DA}" srcOrd="2" destOrd="0" parTransId="{8BE2F4A0-E3EF-4248-8936-AFB9CBA4F957}" sibTransId="{A3C73D81-5D36-4268-8FF6-058F5F547E6A}"/>
    <dgm:cxn modelId="{86E018E7-3509-4A45-A4C6-F54373BFCAAF}" type="presParOf" srcId="{6197BA79-E85F-46DD-A5FD-212D5C8E077C}" destId="{24C561F9-2633-47E9-B176-22A80256B5F9}" srcOrd="0" destOrd="0" presId="urn:microsoft.com/office/officeart/2005/8/layout/process1"/>
    <dgm:cxn modelId="{C54609A5-0386-4662-A81B-0D8AAC82D49A}" type="presParOf" srcId="{6197BA79-E85F-46DD-A5FD-212D5C8E077C}" destId="{D5B8EE3B-F416-4CCF-882C-3029DECD985E}" srcOrd="1" destOrd="0" presId="urn:microsoft.com/office/officeart/2005/8/layout/process1"/>
    <dgm:cxn modelId="{CEB5417B-A83C-415B-B45E-A7E82FE18476}" type="presParOf" srcId="{D5B8EE3B-F416-4CCF-882C-3029DECD985E}" destId="{DDB68324-22B8-4E68-A5F1-F9A05DB1764A}" srcOrd="0" destOrd="0" presId="urn:microsoft.com/office/officeart/2005/8/layout/process1"/>
    <dgm:cxn modelId="{D5091E65-B74A-4E7E-88CE-EE17F30C4FE3}" type="presParOf" srcId="{6197BA79-E85F-46DD-A5FD-212D5C8E077C}" destId="{0112B574-5EA9-4ECE-A039-2231D9657F0F}" srcOrd="2" destOrd="0" presId="urn:microsoft.com/office/officeart/2005/8/layout/process1"/>
    <dgm:cxn modelId="{23AC93E9-5DEB-42C9-AA84-DB0254FAE2C9}" type="presParOf" srcId="{6197BA79-E85F-46DD-A5FD-212D5C8E077C}" destId="{D287A5D3-04FA-43EB-9688-64449575C181}" srcOrd="3" destOrd="0" presId="urn:microsoft.com/office/officeart/2005/8/layout/process1"/>
    <dgm:cxn modelId="{2710AE1C-3AA5-49E1-9371-CF67E1207C66}" type="presParOf" srcId="{D287A5D3-04FA-43EB-9688-64449575C181}" destId="{1E92AD07-F317-4AD0-8D46-755470597144}" srcOrd="0" destOrd="0" presId="urn:microsoft.com/office/officeart/2005/8/layout/process1"/>
    <dgm:cxn modelId="{14667630-5B1F-4D2F-8680-344A8AE7317D}" type="presParOf" srcId="{6197BA79-E85F-46DD-A5FD-212D5C8E077C}" destId="{1C796DBA-4812-4CC9-9F46-C4325EF17F0B}" srcOrd="4" destOrd="0" presId="urn:microsoft.com/office/officeart/2005/8/layout/process1"/>
    <dgm:cxn modelId="{465259B0-5ECF-4711-AFA9-27F4FCBCEE75}" type="presParOf" srcId="{6197BA79-E85F-46DD-A5FD-212D5C8E077C}" destId="{099255BD-577C-452C-B09E-CAB31C7EBA1F}" srcOrd="5" destOrd="0" presId="urn:microsoft.com/office/officeart/2005/8/layout/process1"/>
    <dgm:cxn modelId="{65E6046A-C4A4-4E8F-959E-3D32657D4CCC}" type="presParOf" srcId="{099255BD-577C-452C-B09E-CAB31C7EBA1F}" destId="{36B1A371-A030-452B-A2E0-3B8C48B6EE5A}" srcOrd="0" destOrd="0" presId="urn:microsoft.com/office/officeart/2005/8/layout/process1"/>
    <dgm:cxn modelId="{D179067F-D713-4EB2-9BD6-9B1BE780CC1B}" type="presParOf" srcId="{6197BA79-E85F-46DD-A5FD-212D5C8E077C}" destId="{A32FF1CA-5C0A-4132-BDA9-E2EB32A6413A}"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A0E64B6-53A8-4F4D-9A74-70C014EA1B61}" type="doc">
      <dgm:prSet loTypeId="urn:microsoft.com/office/officeart/2005/8/layout/process1" loCatId="process" qsTypeId="urn:microsoft.com/office/officeart/2005/8/quickstyle/simple2" qsCatId="simple" csTypeId="urn:microsoft.com/office/officeart/2005/8/colors/accent1_2" csCatId="accent1" phldr="1"/>
      <dgm:spPr/>
    </dgm:pt>
    <dgm:pt modelId="{EDB70314-0AB0-47FA-863B-ADF4A26ED896}">
      <dgm:prSet phldrT="[Text]"/>
      <dgm:spPr>
        <a:xfrm>
          <a:off x="4822" y="490829"/>
          <a:ext cx="2108299" cy="1739346"/>
        </a:xfrm>
        <a:prstGeom prst="roundRect">
          <a:avLst>
            <a:gd name="adj" fmla="val 10000"/>
          </a:avLst>
        </a:prstGeom>
      </dgm:spPr>
      <dgm:t>
        <a:bodyPr/>
        <a:lstStyle/>
        <a:p>
          <a:pPr>
            <a:buNone/>
          </a:pPr>
          <a:r>
            <a:rPr lang="en-US" b="1">
              <a:latin typeface="Calibri" panose="020F0502020204030204"/>
              <a:ea typeface="+mn-ea"/>
              <a:cs typeface="+mn-cs"/>
            </a:rPr>
            <a:t>Annual Survey</a:t>
          </a:r>
        </a:p>
      </dgm:t>
    </dgm:pt>
    <dgm:pt modelId="{F4790C73-A335-4B6A-8BB7-BB0A0AC9ECDF}" type="parTrans" cxnId="{DA7AB3E0-7FB1-4866-81EC-E2F8A2D16BAE}">
      <dgm:prSet/>
      <dgm:spPr/>
      <dgm:t>
        <a:bodyPr/>
        <a:lstStyle/>
        <a:p>
          <a:endParaRPr lang="en-US" b="0">
            <a:solidFill>
              <a:schemeClr val="tx1"/>
            </a:solidFill>
          </a:endParaRPr>
        </a:p>
      </dgm:t>
    </dgm:pt>
    <dgm:pt modelId="{BA1ED552-F266-47C5-B098-B51999B188E9}" type="sibTrans" cxnId="{DA7AB3E0-7FB1-4866-81EC-E2F8A2D16BAE}">
      <dgm:prSet/>
      <dgm:spPr>
        <a:xfrm>
          <a:off x="2323951" y="1099073"/>
          <a:ext cx="446959" cy="522858"/>
        </a:xfrm>
        <a:prstGeom prst="rightArrow">
          <a:avLst>
            <a:gd name="adj1" fmla="val 60000"/>
            <a:gd name="adj2" fmla="val 50000"/>
          </a:avLst>
        </a:prstGeom>
      </dgm:spPr>
      <dgm:t>
        <a:bodyPr/>
        <a:lstStyle/>
        <a:p>
          <a:pPr>
            <a:buNone/>
          </a:pPr>
          <a:endParaRPr lang="en-US" b="0">
            <a:solidFill>
              <a:schemeClr val="tx1"/>
            </a:solidFill>
            <a:latin typeface="Calibri" panose="020F0502020204030204"/>
            <a:ea typeface="+mn-ea"/>
            <a:cs typeface="+mn-cs"/>
          </a:endParaRPr>
        </a:p>
      </dgm:t>
    </dgm:pt>
    <dgm:pt modelId="{70BCD1F7-1A0A-4966-A180-91E6D43154DA}">
      <dgm:prSet phldrT="[Text]"/>
      <dgm:spPr>
        <a:xfrm>
          <a:off x="5908059" y="490829"/>
          <a:ext cx="2108299" cy="1739346"/>
        </a:xfrm>
        <a:prstGeom prst="roundRect">
          <a:avLst>
            <a:gd name="adj" fmla="val 10000"/>
          </a:avLst>
        </a:prstGeom>
      </dgm:spPr>
      <dgm:t>
        <a:bodyPr/>
        <a:lstStyle/>
        <a:p>
          <a:pPr>
            <a:buNone/>
          </a:pPr>
          <a:r>
            <a:rPr lang="en-US" b="1">
              <a:latin typeface="Calibri" panose="020F0502020204030204"/>
              <a:ea typeface="+mn-ea"/>
              <a:cs typeface="+mn-cs"/>
            </a:rPr>
            <a:t>Fleet Recognition Awards</a:t>
          </a:r>
        </a:p>
      </dgm:t>
    </dgm:pt>
    <dgm:pt modelId="{8BE2F4A0-E3EF-4248-8936-AFB9CBA4F957}" type="parTrans" cxnId="{90CD96F0-B34A-4E6E-A65C-45814ED4ADD1}">
      <dgm:prSet/>
      <dgm:spPr/>
      <dgm:t>
        <a:bodyPr/>
        <a:lstStyle/>
        <a:p>
          <a:endParaRPr lang="en-US" b="0">
            <a:solidFill>
              <a:schemeClr val="tx1"/>
            </a:solidFill>
          </a:endParaRPr>
        </a:p>
      </dgm:t>
    </dgm:pt>
    <dgm:pt modelId="{A3C73D81-5D36-4268-8FF6-058F5F547E6A}" type="sibTrans" cxnId="{90CD96F0-B34A-4E6E-A65C-45814ED4ADD1}">
      <dgm:prSet/>
      <dgm:spPr>
        <a:xfrm>
          <a:off x="8227188" y="1099073"/>
          <a:ext cx="446959" cy="522858"/>
        </a:xfrm>
        <a:prstGeom prst="rightArrow">
          <a:avLst>
            <a:gd name="adj1" fmla="val 60000"/>
            <a:gd name="adj2" fmla="val 50000"/>
          </a:avLst>
        </a:prstGeom>
      </dgm:spPr>
      <dgm:t>
        <a:bodyPr/>
        <a:lstStyle/>
        <a:p>
          <a:pPr>
            <a:buNone/>
          </a:pPr>
          <a:endParaRPr lang="en-US" b="0">
            <a:solidFill>
              <a:schemeClr val="tx1"/>
            </a:solidFill>
            <a:latin typeface="Calibri" panose="020F0502020204030204"/>
            <a:ea typeface="+mn-ea"/>
            <a:cs typeface="+mn-cs"/>
          </a:endParaRPr>
        </a:p>
      </dgm:t>
    </dgm:pt>
    <dgm:pt modelId="{9AF9ACF8-E4D1-4FE4-BF85-1D17FF6C495E}">
      <dgm:prSet/>
      <dgm:spPr/>
      <dgm:t>
        <a:bodyPr/>
        <a:lstStyle/>
        <a:p>
          <a:pPr>
            <a:buNone/>
          </a:pPr>
          <a:r>
            <a:rPr lang="en-US" b="1">
              <a:latin typeface="Calibri" panose="020F0502020204030204"/>
              <a:ea typeface="+mn-ea"/>
              <a:cs typeface="+mn-cs"/>
            </a:rPr>
            <a:t>DOE Annual Fleet Report </a:t>
          </a:r>
          <a:endParaRPr lang="en-US"/>
        </a:p>
      </dgm:t>
    </dgm:pt>
    <dgm:pt modelId="{ECC8B848-1471-4C6D-B412-38CDB2E7D2B6}" type="parTrans" cxnId="{C6E9E856-05A5-4D0E-812F-D41BE88D2F1E}">
      <dgm:prSet/>
      <dgm:spPr/>
      <dgm:t>
        <a:bodyPr/>
        <a:lstStyle/>
        <a:p>
          <a:endParaRPr lang="en-US"/>
        </a:p>
      </dgm:t>
    </dgm:pt>
    <dgm:pt modelId="{7991E8C7-47FE-4BBB-ACF2-AD87DDC579DB}" type="sibTrans" cxnId="{C6E9E856-05A5-4D0E-812F-D41BE88D2F1E}">
      <dgm:prSet/>
      <dgm:spPr/>
      <dgm:t>
        <a:bodyPr/>
        <a:lstStyle/>
        <a:p>
          <a:endParaRPr lang="en-US"/>
        </a:p>
      </dgm:t>
    </dgm:pt>
    <dgm:pt modelId="{6197BA79-E85F-46DD-A5FD-212D5C8E077C}" type="pres">
      <dgm:prSet presAssocID="{5A0E64B6-53A8-4F4D-9A74-70C014EA1B61}" presName="Name0" presStyleCnt="0">
        <dgm:presLayoutVars>
          <dgm:dir/>
          <dgm:resizeHandles val="exact"/>
        </dgm:presLayoutVars>
      </dgm:prSet>
      <dgm:spPr/>
    </dgm:pt>
    <dgm:pt modelId="{24C561F9-2633-47E9-B176-22A80256B5F9}" type="pres">
      <dgm:prSet presAssocID="{EDB70314-0AB0-47FA-863B-ADF4A26ED896}" presName="node" presStyleLbl="node1" presStyleIdx="0" presStyleCnt="3">
        <dgm:presLayoutVars>
          <dgm:bulletEnabled val="1"/>
        </dgm:presLayoutVars>
      </dgm:prSet>
      <dgm:spPr/>
    </dgm:pt>
    <dgm:pt modelId="{D5B8EE3B-F416-4CCF-882C-3029DECD985E}" type="pres">
      <dgm:prSet presAssocID="{BA1ED552-F266-47C5-B098-B51999B188E9}" presName="sibTrans" presStyleLbl="sibTrans2D1" presStyleIdx="0" presStyleCnt="2"/>
      <dgm:spPr/>
    </dgm:pt>
    <dgm:pt modelId="{DDB68324-22B8-4E68-A5F1-F9A05DB1764A}" type="pres">
      <dgm:prSet presAssocID="{BA1ED552-F266-47C5-B098-B51999B188E9}" presName="connectorText" presStyleLbl="sibTrans2D1" presStyleIdx="0" presStyleCnt="2"/>
      <dgm:spPr/>
    </dgm:pt>
    <dgm:pt modelId="{C868631B-A9A0-460F-AB04-9203C0FC6A9B}" type="pres">
      <dgm:prSet presAssocID="{9AF9ACF8-E4D1-4FE4-BF85-1D17FF6C495E}" presName="node" presStyleLbl="node1" presStyleIdx="1" presStyleCnt="3">
        <dgm:presLayoutVars>
          <dgm:bulletEnabled val="1"/>
        </dgm:presLayoutVars>
      </dgm:prSet>
      <dgm:spPr/>
    </dgm:pt>
    <dgm:pt modelId="{5EA7A40B-9EDE-4631-859C-04DA412CDFB6}" type="pres">
      <dgm:prSet presAssocID="{7991E8C7-47FE-4BBB-ACF2-AD87DDC579DB}" presName="sibTrans" presStyleLbl="sibTrans2D1" presStyleIdx="1" presStyleCnt="2"/>
      <dgm:spPr/>
    </dgm:pt>
    <dgm:pt modelId="{BA38FCE7-293D-4C40-A10C-C729549D2794}" type="pres">
      <dgm:prSet presAssocID="{7991E8C7-47FE-4BBB-ACF2-AD87DDC579DB}" presName="connectorText" presStyleLbl="sibTrans2D1" presStyleIdx="1" presStyleCnt="2"/>
      <dgm:spPr/>
    </dgm:pt>
    <dgm:pt modelId="{1C796DBA-4812-4CC9-9F46-C4325EF17F0B}" type="pres">
      <dgm:prSet presAssocID="{70BCD1F7-1A0A-4966-A180-91E6D43154DA}" presName="node" presStyleLbl="node1" presStyleIdx="2" presStyleCnt="3">
        <dgm:presLayoutVars>
          <dgm:bulletEnabled val="1"/>
        </dgm:presLayoutVars>
      </dgm:prSet>
      <dgm:spPr/>
    </dgm:pt>
  </dgm:ptLst>
  <dgm:cxnLst>
    <dgm:cxn modelId="{CE39B615-85BC-4E8F-B1FF-34233FB3AC28}" type="presOf" srcId="{BA1ED552-F266-47C5-B098-B51999B188E9}" destId="{DDB68324-22B8-4E68-A5F1-F9A05DB1764A}" srcOrd="1" destOrd="0" presId="urn:microsoft.com/office/officeart/2005/8/layout/process1"/>
    <dgm:cxn modelId="{FAD97C19-2ACD-4F95-BBF6-18CBF5951071}" type="presOf" srcId="{BA1ED552-F266-47C5-B098-B51999B188E9}" destId="{D5B8EE3B-F416-4CCF-882C-3029DECD985E}" srcOrd="0" destOrd="0" presId="urn:microsoft.com/office/officeart/2005/8/layout/process1"/>
    <dgm:cxn modelId="{6ACB3122-7242-4F3E-AB91-4B825232F6CA}" type="presOf" srcId="{EDB70314-0AB0-47FA-863B-ADF4A26ED896}" destId="{24C561F9-2633-47E9-B176-22A80256B5F9}" srcOrd="0" destOrd="0" presId="urn:microsoft.com/office/officeart/2005/8/layout/process1"/>
    <dgm:cxn modelId="{C6E9E856-05A5-4D0E-812F-D41BE88D2F1E}" srcId="{5A0E64B6-53A8-4F4D-9A74-70C014EA1B61}" destId="{9AF9ACF8-E4D1-4FE4-BF85-1D17FF6C495E}" srcOrd="1" destOrd="0" parTransId="{ECC8B848-1471-4C6D-B412-38CDB2E7D2B6}" sibTransId="{7991E8C7-47FE-4BBB-ACF2-AD87DDC579DB}"/>
    <dgm:cxn modelId="{2FFD6689-B9AE-426F-939D-FC44896D12AC}" type="presOf" srcId="{70BCD1F7-1A0A-4966-A180-91E6D43154DA}" destId="{1C796DBA-4812-4CC9-9F46-C4325EF17F0B}" srcOrd="0" destOrd="0" presId="urn:microsoft.com/office/officeart/2005/8/layout/process1"/>
    <dgm:cxn modelId="{FEA695B7-9BB4-43AD-BDAC-8FA533C5C3DE}" type="presOf" srcId="{5A0E64B6-53A8-4F4D-9A74-70C014EA1B61}" destId="{6197BA79-E85F-46DD-A5FD-212D5C8E077C}" srcOrd="0" destOrd="0" presId="urn:microsoft.com/office/officeart/2005/8/layout/process1"/>
    <dgm:cxn modelId="{28AE4CBC-626F-4E6D-AF29-E116183E3F6B}" type="presOf" srcId="{7991E8C7-47FE-4BBB-ACF2-AD87DDC579DB}" destId="{BA38FCE7-293D-4C40-A10C-C729549D2794}" srcOrd="1" destOrd="0" presId="urn:microsoft.com/office/officeart/2005/8/layout/process1"/>
    <dgm:cxn modelId="{6450F2BD-E41D-4288-B4A0-9517F1484CE0}" type="presOf" srcId="{7991E8C7-47FE-4BBB-ACF2-AD87DDC579DB}" destId="{5EA7A40B-9EDE-4631-859C-04DA412CDFB6}" srcOrd="0" destOrd="0" presId="urn:microsoft.com/office/officeart/2005/8/layout/process1"/>
    <dgm:cxn modelId="{DA7AB3E0-7FB1-4866-81EC-E2F8A2D16BAE}" srcId="{5A0E64B6-53A8-4F4D-9A74-70C014EA1B61}" destId="{EDB70314-0AB0-47FA-863B-ADF4A26ED896}" srcOrd="0" destOrd="0" parTransId="{F4790C73-A335-4B6A-8BB7-BB0A0AC9ECDF}" sibTransId="{BA1ED552-F266-47C5-B098-B51999B188E9}"/>
    <dgm:cxn modelId="{90CD96F0-B34A-4E6E-A65C-45814ED4ADD1}" srcId="{5A0E64B6-53A8-4F4D-9A74-70C014EA1B61}" destId="{70BCD1F7-1A0A-4966-A180-91E6D43154DA}" srcOrd="2" destOrd="0" parTransId="{8BE2F4A0-E3EF-4248-8936-AFB9CBA4F957}" sibTransId="{A3C73D81-5D36-4268-8FF6-058F5F547E6A}"/>
    <dgm:cxn modelId="{24C8EFFD-2D27-4A8B-8BA3-8AE53ED3AC3E}" type="presOf" srcId="{9AF9ACF8-E4D1-4FE4-BF85-1D17FF6C495E}" destId="{C868631B-A9A0-460F-AB04-9203C0FC6A9B}" srcOrd="0" destOrd="0" presId="urn:microsoft.com/office/officeart/2005/8/layout/process1"/>
    <dgm:cxn modelId="{86E018E7-3509-4A45-A4C6-F54373BFCAAF}" type="presParOf" srcId="{6197BA79-E85F-46DD-A5FD-212D5C8E077C}" destId="{24C561F9-2633-47E9-B176-22A80256B5F9}" srcOrd="0" destOrd="0" presId="urn:microsoft.com/office/officeart/2005/8/layout/process1"/>
    <dgm:cxn modelId="{C54609A5-0386-4662-A81B-0D8AAC82D49A}" type="presParOf" srcId="{6197BA79-E85F-46DD-A5FD-212D5C8E077C}" destId="{D5B8EE3B-F416-4CCF-882C-3029DECD985E}" srcOrd="1" destOrd="0" presId="urn:microsoft.com/office/officeart/2005/8/layout/process1"/>
    <dgm:cxn modelId="{CEB5417B-A83C-415B-B45E-A7E82FE18476}" type="presParOf" srcId="{D5B8EE3B-F416-4CCF-882C-3029DECD985E}" destId="{DDB68324-22B8-4E68-A5F1-F9A05DB1764A}" srcOrd="0" destOrd="0" presId="urn:microsoft.com/office/officeart/2005/8/layout/process1"/>
    <dgm:cxn modelId="{29C91F17-926E-4C12-A361-5C8088AC9121}" type="presParOf" srcId="{6197BA79-E85F-46DD-A5FD-212D5C8E077C}" destId="{C868631B-A9A0-460F-AB04-9203C0FC6A9B}" srcOrd="2" destOrd="0" presId="urn:microsoft.com/office/officeart/2005/8/layout/process1"/>
    <dgm:cxn modelId="{579744CA-7A1E-4A16-B026-28D771D265B5}" type="presParOf" srcId="{6197BA79-E85F-46DD-A5FD-212D5C8E077C}" destId="{5EA7A40B-9EDE-4631-859C-04DA412CDFB6}" srcOrd="3" destOrd="0" presId="urn:microsoft.com/office/officeart/2005/8/layout/process1"/>
    <dgm:cxn modelId="{B87A0630-4785-4DF4-9004-D8B539CC4E4D}" type="presParOf" srcId="{5EA7A40B-9EDE-4631-859C-04DA412CDFB6}" destId="{BA38FCE7-293D-4C40-A10C-C729549D2794}" srcOrd="0" destOrd="0" presId="urn:microsoft.com/office/officeart/2005/8/layout/process1"/>
    <dgm:cxn modelId="{14667630-5B1F-4D2F-8680-344A8AE7317D}" type="presParOf" srcId="{6197BA79-E85F-46DD-A5FD-212D5C8E077C}" destId="{1C796DBA-4812-4CC9-9F46-C4325EF17F0B}" srcOrd="4"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96ECAEDF-C7D0-4EF7-AA6C-D23F2E6100F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F0138C0-368C-496D-BB83-685C6DD2BD94}">
      <dgm:prSet/>
      <dgm:spPr/>
      <dgm:t>
        <a:bodyPr/>
        <a:lstStyle/>
        <a:p>
          <a:r>
            <a:rPr lang="en-US" b="1"/>
            <a:t>Reporting Template</a:t>
          </a:r>
          <a:r>
            <a:rPr lang="en-US"/>
            <a:t> for collecting data and submitting the report- </a:t>
          </a:r>
          <a:r>
            <a:rPr lang="en-US" u="sng">
              <a:hlinkClick xmlns:r="http://schemas.openxmlformats.org/officeDocument/2006/relationships" r:id="rId1"/>
            </a:rPr>
            <a:t>download at this link</a:t>
          </a:r>
          <a:endParaRPr lang="en-US"/>
        </a:p>
      </dgm:t>
    </dgm:pt>
    <dgm:pt modelId="{F4E4431F-4119-43E4-8A9B-B05A7AA4C75C}" type="parTrans" cxnId="{476A4DC0-C88F-4AB8-8DDA-541F3909588E}">
      <dgm:prSet/>
      <dgm:spPr/>
      <dgm:t>
        <a:bodyPr/>
        <a:lstStyle/>
        <a:p>
          <a:endParaRPr lang="en-US"/>
        </a:p>
      </dgm:t>
    </dgm:pt>
    <dgm:pt modelId="{393EA46B-C4CB-4FC0-AF98-A3D76813BBBE}" type="sibTrans" cxnId="{476A4DC0-C88F-4AB8-8DDA-541F3909588E}">
      <dgm:prSet/>
      <dgm:spPr/>
      <dgm:t>
        <a:bodyPr/>
        <a:lstStyle/>
        <a:p>
          <a:endParaRPr lang="en-US"/>
        </a:p>
      </dgm:t>
    </dgm:pt>
    <dgm:pt modelId="{AAD1391C-18D6-4F68-9221-F6BBF017EAC6}">
      <dgm:prSet/>
      <dgm:spPr/>
      <dgm:t>
        <a:bodyPr/>
        <a:lstStyle/>
        <a:p>
          <a:r>
            <a:rPr lang="en-US"/>
            <a:t>SPEER has developed a</a:t>
          </a:r>
          <a:r>
            <a:rPr lang="en-US" b="1"/>
            <a:t> Frequently Asked Questions guide for </a:t>
          </a:r>
          <a:r>
            <a:rPr lang="en-US" u="sng">
              <a:hlinkClick xmlns:r="http://schemas.openxmlformats.org/officeDocument/2006/relationships" r:id="rId2"/>
            </a:rPr>
            <a:t>download</a:t>
          </a:r>
          <a:r>
            <a:rPr lang="en-US" b="1"/>
            <a:t> and a </a:t>
          </a:r>
          <a:r>
            <a:rPr lang="en-US" u="sng">
              <a:hlinkClick xmlns:r="http://schemas.openxmlformats.org/officeDocument/2006/relationships" r:id="rId3"/>
            </a:rPr>
            <a:t>website</a:t>
          </a:r>
          <a:r>
            <a:rPr lang="en-US" b="1"/>
            <a:t> </a:t>
          </a:r>
          <a:r>
            <a:rPr lang="en-US"/>
            <a:t>to support political subdivisions with their 2021 reporting, and we are available to answer questions or provide technical support to any reporting entities</a:t>
          </a:r>
        </a:p>
      </dgm:t>
    </dgm:pt>
    <dgm:pt modelId="{BACD60FE-CF01-4033-B250-FD2722A886F3}" type="parTrans" cxnId="{4A0EBDB2-236D-42E1-B412-4A78E234AAD7}">
      <dgm:prSet/>
      <dgm:spPr/>
      <dgm:t>
        <a:bodyPr/>
        <a:lstStyle/>
        <a:p>
          <a:endParaRPr lang="en-US"/>
        </a:p>
      </dgm:t>
    </dgm:pt>
    <dgm:pt modelId="{AA61B122-DE29-475B-BB42-381D78F88872}" type="sibTrans" cxnId="{4A0EBDB2-236D-42E1-B412-4A78E234AAD7}">
      <dgm:prSet/>
      <dgm:spPr/>
      <dgm:t>
        <a:bodyPr/>
        <a:lstStyle/>
        <a:p>
          <a:endParaRPr lang="en-US"/>
        </a:p>
      </dgm:t>
    </dgm:pt>
    <dgm:pt modelId="{1BFD1697-B7E2-4387-9D71-5C59D32B5592}">
      <dgm:prSet/>
      <dgm:spPr/>
      <dgm:t>
        <a:bodyPr/>
        <a:lstStyle/>
        <a:p>
          <a:r>
            <a:rPr lang="en-US"/>
            <a:t>State Energy Conservation Office’s </a:t>
          </a:r>
          <a:r>
            <a:rPr lang="en-US">
              <a:hlinkClick xmlns:r="http://schemas.openxmlformats.org/officeDocument/2006/relationships" r:id="rId4"/>
            </a:rPr>
            <a:t>energy dashboard</a:t>
          </a:r>
          <a:endParaRPr lang="en-US"/>
        </a:p>
      </dgm:t>
    </dgm:pt>
    <dgm:pt modelId="{A94D11DA-930B-4409-8719-713BFEDDB607}" type="parTrans" cxnId="{64188F69-815C-4F6A-A2D1-CF65CBB462B9}">
      <dgm:prSet/>
      <dgm:spPr/>
      <dgm:t>
        <a:bodyPr/>
        <a:lstStyle/>
        <a:p>
          <a:endParaRPr lang="en-US"/>
        </a:p>
      </dgm:t>
    </dgm:pt>
    <dgm:pt modelId="{7B3A1371-FA80-4612-A0E4-25F039AE826E}" type="sibTrans" cxnId="{64188F69-815C-4F6A-A2D1-CF65CBB462B9}">
      <dgm:prSet/>
      <dgm:spPr/>
      <dgm:t>
        <a:bodyPr/>
        <a:lstStyle/>
        <a:p>
          <a:endParaRPr lang="en-US"/>
        </a:p>
      </dgm:t>
    </dgm:pt>
    <dgm:pt modelId="{1902FB7F-6CE2-49F0-AFEA-227C2C3B8229}" type="pres">
      <dgm:prSet presAssocID="{96ECAEDF-C7D0-4EF7-AA6C-D23F2E6100FB}" presName="root" presStyleCnt="0">
        <dgm:presLayoutVars>
          <dgm:dir/>
          <dgm:resizeHandles val="exact"/>
        </dgm:presLayoutVars>
      </dgm:prSet>
      <dgm:spPr/>
    </dgm:pt>
    <dgm:pt modelId="{40D7091B-6ED3-4D2D-92E1-9282BC2A0DAA}" type="pres">
      <dgm:prSet presAssocID="{0F0138C0-368C-496D-BB83-685C6DD2BD94}" presName="compNode" presStyleCnt="0"/>
      <dgm:spPr/>
    </dgm:pt>
    <dgm:pt modelId="{795FF8E5-11EE-4331-94C9-113DED70853A}" type="pres">
      <dgm:prSet presAssocID="{0F0138C0-368C-496D-BB83-685C6DD2BD94}" presName="bgRect" presStyleLbl="bgShp" presStyleIdx="0" presStyleCnt="3"/>
      <dgm:spPr/>
    </dgm:pt>
    <dgm:pt modelId="{91F54700-E3F4-464A-880D-A53DC31D7B3F}" type="pres">
      <dgm:prSet presAssocID="{0F0138C0-368C-496D-BB83-685C6DD2BD94}" presName="iconRect" presStyleLbl="node1" presStyleIdx="0"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wnload"/>
        </a:ext>
      </dgm:extLst>
    </dgm:pt>
    <dgm:pt modelId="{CFE78CCE-5769-447D-A631-05C7D9AB64F1}" type="pres">
      <dgm:prSet presAssocID="{0F0138C0-368C-496D-BB83-685C6DD2BD94}" presName="spaceRect" presStyleCnt="0"/>
      <dgm:spPr/>
    </dgm:pt>
    <dgm:pt modelId="{23547AC3-15A4-4973-B6F5-3FD63C637076}" type="pres">
      <dgm:prSet presAssocID="{0F0138C0-368C-496D-BB83-685C6DD2BD94}" presName="parTx" presStyleLbl="revTx" presStyleIdx="0" presStyleCnt="3">
        <dgm:presLayoutVars>
          <dgm:chMax val="0"/>
          <dgm:chPref val="0"/>
        </dgm:presLayoutVars>
      </dgm:prSet>
      <dgm:spPr/>
    </dgm:pt>
    <dgm:pt modelId="{2D602255-BBF8-4D20-AFFB-0A0DD8505A9B}" type="pres">
      <dgm:prSet presAssocID="{393EA46B-C4CB-4FC0-AF98-A3D76813BBBE}" presName="sibTrans" presStyleCnt="0"/>
      <dgm:spPr/>
    </dgm:pt>
    <dgm:pt modelId="{6F092687-C50D-4B77-B163-EFB20DDDA9BD}" type="pres">
      <dgm:prSet presAssocID="{AAD1391C-18D6-4F68-9221-F6BBF017EAC6}" presName="compNode" presStyleCnt="0"/>
      <dgm:spPr/>
    </dgm:pt>
    <dgm:pt modelId="{E97D343E-7D16-4BE7-AB2F-50735CECC4D9}" type="pres">
      <dgm:prSet presAssocID="{AAD1391C-18D6-4F68-9221-F6BBF017EAC6}" presName="bgRect" presStyleLbl="bgShp" presStyleIdx="1" presStyleCnt="3"/>
      <dgm:spPr/>
    </dgm:pt>
    <dgm:pt modelId="{F1E487F9-C937-43BC-915B-B8B7A1CD6ED0}" type="pres">
      <dgm:prSet presAssocID="{AAD1391C-18D6-4F68-9221-F6BBF017EAC6}" presName="iconRect" presStyleLbl="node1" presStyleIdx="1" presStyleCnt="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s"/>
        </a:ext>
      </dgm:extLst>
    </dgm:pt>
    <dgm:pt modelId="{7FEE74F1-EBD0-4EEA-94A6-1437FF0834B2}" type="pres">
      <dgm:prSet presAssocID="{AAD1391C-18D6-4F68-9221-F6BBF017EAC6}" presName="spaceRect" presStyleCnt="0"/>
      <dgm:spPr/>
    </dgm:pt>
    <dgm:pt modelId="{6CDE8DE0-848C-45CB-A2C8-9682290647BA}" type="pres">
      <dgm:prSet presAssocID="{AAD1391C-18D6-4F68-9221-F6BBF017EAC6}" presName="parTx" presStyleLbl="revTx" presStyleIdx="1" presStyleCnt="3">
        <dgm:presLayoutVars>
          <dgm:chMax val="0"/>
          <dgm:chPref val="0"/>
        </dgm:presLayoutVars>
      </dgm:prSet>
      <dgm:spPr/>
    </dgm:pt>
    <dgm:pt modelId="{DB38EF45-03BF-4A6A-AFBF-C159CAB8BE10}" type="pres">
      <dgm:prSet presAssocID="{AA61B122-DE29-475B-BB42-381D78F88872}" presName="sibTrans" presStyleCnt="0"/>
      <dgm:spPr/>
    </dgm:pt>
    <dgm:pt modelId="{7F90F991-F18C-496A-9BC0-8A4B28AD8FFF}" type="pres">
      <dgm:prSet presAssocID="{1BFD1697-B7E2-4387-9D71-5C59D32B5592}" presName="compNode" presStyleCnt="0"/>
      <dgm:spPr/>
    </dgm:pt>
    <dgm:pt modelId="{B33C4DAA-C29D-4A05-BC9E-29D98ECB4BA4}" type="pres">
      <dgm:prSet presAssocID="{1BFD1697-B7E2-4387-9D71-5C59D32B5592}" presName="bgRect" presStyleLbl="bgShp" presStyleIdx="2" presStyleCnt="3"/>
      <dgm:spPr/>
    </dgm:pt>
    <dgm:pt modelId="{54820BAB-DD19-4834-8427-570C6ACE1C75}" type="pres">
      <dgm:prSet presAssocID="{1BFD1697-B7E2-4387-9D71-5C59D32B5592}" presName="iconRect" presStyleLbl="node1" presStyleIdx="2" presStyleCnt="3"/>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ightbulb"/>
        </a:ext>
      </dgm:extLst>
    </dgm:pt>
    <dgm:pt modelId="{55506D29-ED79-4B1D-828A-9A7C701D2BF3}" type="pres">
      <dgm:prSet presAssocID="{1BFD1697-B7E2-4387-9D71-5C59D32B5592}" presName="spaceRect" presStyleCnt="0"/>
      <dgm:spPr/>
    </dgm:pt>
    <dgm:pt modelId="{D84485C1-FAC7-4C6F-8703-980102501572}" type="pres">
      <dgm:prSet presAssocID="{1BFD1697-B7E2-4387-9D71-5C59D32B5592}" presName="parTx" presStyleLbl="revTx" presStyleIdx="2" presStyleCnt="3">
        <dgm:presLayoutVars>
          <dgm:chMax val="0"/>
          <dgm:chPref val="0"/>
        </dgm:presLayoutVars>
      </dgm:prSet>
      <dgm:spPr/>
    </dgm:pt>
  </dgm:ptLst>
  <dgm:cxnLst>
    <dgm:cxn modelId="{F7047300-9ECD-48F8-AFB3-5BF20AE8F84A}" type="presOf" srcId="{0F0138C0-368C-496D-BB83-685C6DD2BD94}" destId="{23547AC3-15A4-4973-B6F5-3FD63C637076}" srcOrd="0" destOrd="0" presId="urn:microsoft.com/office/officeart/2018/2/layout/IconVerticalSolidList"/>
    <dgm:cxn modelId="{C70DE439-3279-44AD-BCBE-BD5822B9C339}" type="presOf" srcId="{AAD1391C-18D6-4F68-9221-F6BBF017EAC6}" destId="{6CDE8DE0-848C-45CB-A2C8-9682290647BA}" srcOrd="0" destOrd="0" presId="urn:microsoft.com/office/officeart/2018/2/layout/IconVerticalSolidList"/>
    <dgm:cxn modelId="{64188F69-815C-4F6A-A2D1-CF65CBB462B9}" srcId="{96ECAEDF-C7D0-4EF7-AA6C-D23F2E6100FB}" destId="{1BFD1697-B7E2-4387-9D71-5C59D32B5592}" srcOrd="2" destOrd="0" parTransId="{A94D11DA-930B-4409-8719-713BFEDDB607}" sibTransId="{7B3A1371-FA80-4612-A0E4-25F039AE826E}"/>
    <dgm:cxn modelId="{C7EAB673-B8AF-4F42-89EC-6E38FD7589D8}" type="presOf" srcId="{96ECAEDF-C7D0-4EF7-AA6C-D23F2E6100FB}" destId="{1902FB7F-6CE2-49F0-AFEA-227C2C3B8229}" srcOrd="0" destOrd="0" presId="urn:microsoft.com/office/officeart/2018/2/layout/IconVerticalSolidList"/>
    <dgm:cxn modelId="{432645A4-9890-42AA-96FC-75B298841E8D}" type="presOf" srcId="{1BFD1697-B7E2-4387-9D71-5C59D32B5592}" destId="{D84485C1-FAC7-4C6F-8703-980102501572}" srcOrd="0" destOrd="0" presId="urn:microsoft.com/office/officeart/2018/2/layout/IconVerticalSolidList"/>
    <dgm:cxn modelId="{4A0EBDB2-236D-42E1-B412-4A78E234AAD7}" srcId="{96ECAEDF-C7D0-4EF7-AA6C-D23F2E6100FB}" destId="{AAD1391C-18D6-4F68-9221-F6BBF017EAC6}" srcOrd="1" destOrd="0" parTransId="{BACD60FE-CF01-4033-B250-FD2722A886F3}" sibTransId="{AA61B122-DE29-475B-BB42-381D78F88872}"/>
    <dgm:cxn modelId="{476A4DC0-C88F-4AB8-8DDA-541F3909588E}" srcId="{96ECAEDF-C7D0-4EF7-AA6C-D23F2E6100FB}" destId="{0F0138C0-368C-496D-BB83-685C6DD2BD94}" srcOrd="0" destOrd="0" parTransId="{F4E4431F-4119-43E4-8A9B-B05A7AA4C75C}" sibTransId="{393EA46B-C4CB-4FC0-AF98-A3D76813BBBE}"/>
    <dgm:cxn modelId="{0F004456-AC1C-4C7F-A2F1-768E86A64A26}" type="presParOf" srcId="{1902FB7F-6CE2-49F0-AFEA-227C2C3B8229}" destId="{40D7091B-6ED3-4D2D-92E1-9282BC2A0DAA}" srcOrd="0" destOrd="0" presId="urn:microsoft.com/office/officeart/2018/2/layout/IconVerticalSolidList"/>
    <dgm:cxn modelId="{1B5C4A21-8942-4AB5-9AB1-0E12B8C20FE4}" type="presParOf" srcId="{40D7091B-6ED3-4D2D-92E1-9282BC2A0DAA}" destId="{795FF8E5-11EE-4331-94C9-113DED70853A}" srcOrd="0" destOrd="0" presId="urn:microsoft.com/office/officeart/2018/2/layout/IconVerticalSolidList"/>
    <dgm:cxn modelId="{00E5CF7A-A5C4-4E28-B7AD-C95E9EAEDC13}" type="presParOf" srcId="{40D7091B-6ED3-4D2D-92E1-9282BC2A0DAA}" destId="{91F54700-E3F4-464A-880D-A53DC31D7B3F}" srcOrd="1" destOrd="0" presId="urn:microsoft.com/office/officeart/2018/2/layout/IconVerticalSolidList"/>
    <dgm:cxn modelId="{925B1636-AA29-4437-8F7F-D2616EA88208}" type="presParOf" srcId="{40D7091B-6ED3-4D2D-92E1-9282BC2A0DAA}" destId="{CFE78CCE-5769-447D-A631-05C7D9AB64F1}" srcOrd="2" destOrd="0" presId="urn:microsoft.com/office/officeart/2018/2/layout/IconVerticalSolidList"/>
    <dgm:cxn modelId="{2EF90C2E-1F11-4D5D-9835-FCD10F57FAD7}" type="presParOf" srcId="{40D7091B-6ED3-4D2D-92E1-9282BC2A0DAA}" destId="{23547AC3-15A4-4973-B6F5-3FD63C637076}" srcOrd="3" destOrd="0" presId="urn:microsoft.com/office/officeart/2018/2/layout/IconVerticalSolidList"/>
    <dgm:cxn modelId="{830EBF80-BF12-407D-B044-1C7D5CD74877}" type="presParOf" srcId="{1902FB7F-6CE2-49F0-AFEA-227C2C3B8229}" destId="{2D602255-BBF8-4D20-AFFB-0A0DD8505A9B}" srcOrd="1" destOrd="0" presId="urn:microsoft.com/office/officeart/2018/2/layout/IconVerticalSolidList"/>
    <dgm:cxn modelId="{B319AB87-8064-4D6B-8184-2E242E610E86}" type="presParOf" srcId="{1902FB7F-6CE2-49F0-AFEA-227C2C3B8229}" destId="{6F092687-C50D-4B77-B163-EFB20DDDA9BD}" srcOrd="2" destOrd="0" presId="urn:microsoft.com/office/officeart/2018/2/layout/IconVerticalSolidList"/>
    <dgm:cxn modelId="{A9A7C695-A50B-4D60-8834-551B472DE32A}" type="presParOf" srcId="{6F092687-C50D-4B77-B163-EFB20DDDA9BD}" destId="{E97D343E-7D16-4BE7-AB2F-50735CECC4D9}" srcOrd="0" destOrd="0" presId="urn:microsoft.com/office/officeart/2018/2/layout/IconVerticalSolidList"/>
    <dgm:cxn modelId="{98AF7E65-4BA3-49A4-B451-153152F553E1}" type="presParOf" srcId="{6F092687-C50D-4B77-B163-EFB20DDDA9BD}" destId="{F1E487F9-C937-43BC-915B-B8B7A1CD6ED0}" srcOrd="1" destOrd="0" presId="urn:microsoft.com/office/officeart/2018/2/layout/IconVerticalSolidList"/>
    <dgm:cxn modelId="{BE9B4E3D-BDE1-4DB7-974F-4D22894BAB02}" type="presParOf" srcId="{6F092687-C50D-4B77-B163-EFB20DDDA9BD}" destId="{7FEE74F1-EBD0-4EEA-94A6-1437FF0834B2}" srcOrd="2" destOrd="0" presId="urn:microsoft.com/office/officeart/2018/2/layout/IconVerticalSolidList"/>
    <dgm:cxn modelId="{71038794-3D13-4297-ABAC-A478FF6E7EAB}" type="presParOf" srcId="{6F092687-C50D-4B77-B163-EFB20DDDA9BD}" destId="{6CDE8DE0-848C-45CB-A2C8-9682290647BA}" srcOrd="3" destOrd="0" presId="urn:microsoft.com/office/officeart/2018/2/layout/IconVerticalSolidList"/>
    <dgm:cxn modelId="{6A83E6E5-1E05-404C-8E2F-8A488988FFD6}" type="presParOf" srcId="{1902FB7F-6CE2-49F0-AFEA-227C2C3B8229}" destId="{DB38EF45-03BF-4A6A-AFBF-C159CAB8BE10}" srcOrd="3" destOrd="0" presId="urn:microsoft.com/office/officeart/2018/2/layout/IconVerticalSolidList"/>
    <dgm:cxn modelId="{A4BF03E1-5E6A-48B6-AC8C-85341A80D9D2}" type="presParOf" srcId="{1902FB7F-6CE2-49F0-AFEA-227C2C3B8229}" destId="{7F90F991-F18C-496A-9BC0-8A4B28AD8FFF}" srcOrd="4" destOrd="0" presId="urn:microsoft.com/office/officeart/2018/2/layout/IconVerticalSolidList"/>
    <dgm:cxn modelId="{D54761C4-0741-481C-8704-165F79FCBFA9}" type="presParOf" srcId="{7F90F991-F18C-496A-9BC0-8A4B28AD8FFF}" destId="{B33C4DAA-C29D-4A05-BC9E-29D98ECB4BA4}" srcOrd="0" destOrd="0" presId="urn:microsoft.com/office/officeart/2018/2/layout/IconVerticalSolidList"/>
    <dgm:cxn modelId="{32B07AC8-EDE4-4FF8-8136-79CAD50218AE}" type="presParOf" srcId="{7F90F991-F18C-496A-9BC0-8A4B28AD8FFF}" destId="{54820BAB-DD19-4834-8427-570C6ACE1C75}" srcOrd="1" destOrd="0" presId="urn:microsoft.com/office/officeart/2018/2/layout/IconVerticalSolidList"/>
    <dgm:cxn modelId="{3ACE2306-14C7-4E75-86BE-3B49F04F28A1}" type="presParOf" srcId="{7F90F991-F18C-496A-9BC0-8A4B28AD8FFF}" destId="{55506D29-ED79-4B1D-828A-9A7C701D2BF3}" srcOrd="2" destOrd="0" presId="urn:microsoft.com/office/officeart/2018/2/layout/IconVerticalSolidList"/>
    <dgm:cxn modelId="{E27E8EF0-4EE0-451C-A4F6-FAF15C6566D6}" type="presParOf" srcId="{7F90F991-F18C-496A-9BC0-8A4B28AD8FFF}" destId="{D84485C1-FAC7-4C6F-8703-98010250157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67F5BF-3884-4CF5-B69A-4D9C4A7D3CF0}" type="doc">
      <dgm:prSet loTypeId="urn:microsoft.com/office/officeart/2005/8/layout/vProcess5" loCatId="process" qsTypeId="urn:microsoft.com/office/officeart/2005/8/quickstyle/simple1" qsCatId="simple" csTypeId="urn:microsoft.com/office/officeart/2005/8/colors/accent6_2" csCatId="accent6" phldr="1"/>
      <dgm:spPr/>
      <dgm:t>
        <a:bodyPr/>
        <a:lstStyle/>
        <a:p>
          <a:endParaRPr lang="en-US"/>
        </a:p>
      </dgm:t>
    </dgm:pt>
    <dgm:pt modelId="{E567F009-F286-48AE-8D90-BA3C1F24BE21}">
      <dgm:prSet phldrT="[Text]" custT="1"/>
      <dgm:spPr/>
      <dgm:t>
        <a:bodyPr/>
        <a:lstStyle/>
        <a:p>
          <a:r>
            <a:rPr lang="en-US" sz="2400" b="1">
              <a:latin typeface="+mn-lt"/>
            </a:rPr>
            <a:t>Local Government Energy Reporting Forms Submitted to SECO </a:t>
          </a:r>
        </a:p>
      </dgm:t>
    </dgm:pt>
    <dgm:pt modelId="{5B87450D-0AE1-4C85-9340-7DB47FD1A158}" type="parTrans" cxnId="{C0E676DB-6479-4AB7-8581-62CF8B3563E9}">
      <dgm:prSet/>
      <dgm:spPr/>
      <dgm:t>
        <a:bodyPr/>
        <a:lstStyle/>
        <a:p>
          <a:endParaRPr lang="en-US" sz="2000" b="1">
            <a:latin typeface="+mn-lt"/>
          </a:endParaRPr>
        </a:p>
      </dgm:t>
    </dgm:pt>
    <dgm:pt modelId="{D5E6C623-95F0-4510-A2CB-B94E9AD40419}" type="sibTrans" cxnId="{C0E676DB-6479-4AB7-8581-62CF8B3563E9}">
      <dgm:prSet custT="1"/>
      <dgm:spPr/>
      <dgm:t>
        <a:bodyPr/>
        <a:lstStyle/>
        <a:p>
          <a:endParaRPr lang="en-US" sz="2000" b="1">
            <a:latin typeface="+mn-lt"/>
          </a:endParaRPr>
        </a:p>
      </dgm:t>
    </dgm:pt>
    <dgm:pt modelId="{F3BAFD21-732B-4401-8ABF-F767913D2446}">
      <dgm:prSet phldrT="[Text]" custT="1"/>
      <dgm:spPr/>
      <dgm:t>
        <a:bodyPr/>
        <a:lstStyle/>
        <a:p>
          <a:r>
            <a:rPr lang="en-US" sz="2400" b="1">
              <a:latin typeface="+mn-lt"/>
            </a:rPr>
            <a:t>Data Processed and Reported to the Texas </a:t>
          </a:r>
          <a:r>
            <a:rPr lang="en-US" sz="2400" b="1" err="1">
              <a:latin typeface="+mn-lt"/>
            </a:rPr>
            <a:t>A&amp;M</a:t>
          </a:r>
          <a:r>
            <a:rPr lang="en-US" sz="2400" b="1">
              <a:latin typeface="+mn-lt"/>
            </a:rPr>
            <a:t> Energy Systems Laboratory (ESL)</a:t>
          </a:r>
        </a:p>
      </dgm:t>
    </dgm:pt>
    <dgm:pt modelId="{A47E7407-E076-4906-8C3A-513E2DDFB574}" type="parTrans" cxnId="{70B459FF-A903-4557-B645-27AB10A9981B}">
      <dgm:prSet/>
      <dgm:spPr/>
      <dgm:t>
        <a:bodyPr/>
        <a:lstStyle/>
        <a:p>
          <a:endParaRPr lang="en-US" sz="2000" b="1">
            <a:latin typeface="+mn-lt"/>
          </a:endParaRPr>
        </a:p>
      </dgm:t>
    </dgm:pt>
    <dgm:pt modelId="{A37FEA20-7C67-4E96-803D-6A8A2AE7EA44}" type="sibTrans" cxnId="{70B459FF-A903-4557-B645-27AB10A9981B}">
      <dgm:prSet custT="1"/>
      <dgm:spPr/>
      <dgm:t>
        <a:bodyPr/>
        <a:lstStyle/>
        <a:p>
          <a:endParaRPr lang="en-US" sz="2000" b="1">
            <a:latin typeface="+mn-lt"/>
          </a:endParaRPr>
        </a:p>
      </dgm:t>
    </dgm:pt>
    <dgm:pt modelId="{C0611D66-17F4-4FC7-B721-604D51DF1CD5}">
      <dgm:prSet phldrT="[Text]" custT="1"/>
      <dgm:spPr/>
      <dgm:t>
        <a:bodyPr/>
        <a:lstStyle/>
        <a:p>
          <a:r>
            <a:rPr lang="en-US" sz="2400" b="1">
              <a:latin typeface="+mn-lt"/>
            </a:rPr>
            <a:t>ESL Estimates Total NO</a:t>
          </a:r>
          <a:r>
            <a:rPr lang="en-US" sz="2400" b="1" baseline="-25000">
              <a:latin typeface="+mn-lt"/>
            </a:rPr>
            <a:t>X</a:t>
          </a:r>
          <a:r>
            <a:rPr lang="en-US" sz="2400" b="1">
              <a:latin typeface="+mn-lt"/>
            </a:rPr>
            <a:t> Reductions and Submits to Texas Commission on Environmental Quality (TCEQ) </a:t>
          </a:r>
        </a:p>
      </dgm:t>
    </dgm:pt>
    <dgm:pt modelId="{DFC4831E-34BF-4E4B-9504-AC819D3D87EE}" type="parTrans" cxnId="{C1E28894-0BD5-4452-8112-0CE8A706E087}">
      <dgm:prSet/>
      <dgm:spPr/>
      <dgm:t>
        <a:bodyPr/>
        <a:lstStyle/>
        <a:p>
          <a:endParaRPr lang="en-US" sz="2000" b="1">
            <a:latin typeface="+mn-lt"/>
          </a:endParaRPr>
        </a:p>
      </dgm:t>
    </dgm:pt>
    <dgm:pt modelId="{CB660919-791F-4CFE-903E-58C4DD900E4E}" type="sibTrans" cxnId="{C1E28894-0BD5-4452-8112-0CE8A706E087}">
      <dgm:prSet custT="1"/>
      <dgm:spPr/>
      <dgm:t>
        <a:bodyPr/>
        <a:lstStyle/>
        <a:p>
          <a:endParaRPr lang="en-US" sz="2000" b="1">
            <a:latin typeface="+mn-lt"/>
          </a:endParaRPr>
        </a:p>
      </dgm:t>
    </dgm:pt>
    <dgm:pt modelId="{3E708EF9-2E8F-41F0-BBA6-26231AAD288B}">
      <dgm:prSet custT="1"/>
      <dgm:spPr/>
      <dgm:t>
        <a:bodyPr/>
        <a:lstStyle/>
        <a:p>
          <a:r>
            <a:rPr lang="en-US" sz="2400" b="1">
              <a:latin typeface="+mn-lt"/>
            </a:rPr>
            <a:t>TCEQ Includes in the Texas Emissions Reduction Plan (TERP) Biennial Report to the Texas Legislature   </a:t>
          </a:r>
        </a:p>
      </dgm:t>
    </dgm:pt>
    <dgm:pt modelId="{F2E36988-52B7-4809-A9E1-E203996D51E4}" type="parTrans" cxnId="{A8D4E21C-A1F7-48F4-96FE-AADC8389D106}">
      <dgm:prSet/>
      <dgm:spPr/>
      <dgm:t>
        <a:bodyPr/>
        <a:lstStyle/>
        <a:p>
          <a:endParaRPr lang="en-US" sz="2000" b="1">
            <a:latin typeface="+mn-lt"/>
          </a:endParaRPr>
        </a:p>
      </dgm:t>
    </dgm:pt>
    <dgm:pt modelId="{F137319A-916C-4FCC-B51B-DD920C6C25BA}" type="sibTrans" cxnId="{A8D4E21C-A1F7-48F4-96FE-AADC8389D106}">
      <dgm:prSet/>
      <dgm:spPr/>
      <dgm:t>
        <a:bodyPr/>
        <a:lstStyle/>
        <a:p>
          <a:endParaRPr lang="en-US" sz="2000" b="1">
            <a:latin typeface="+mn-lt"/>
          </a:endParaRPr>
        </a:p>
      </dgm:t>
    </dgm:pt>
    <dgm:pt modelId="{4292BC39-F5FE-457D-94E4-34992BA48425}" type="pres">
      <dgm:prSet presAssocID="{3767F5BF-3884-4CF5-B69A-4D9C4A7D3CF0}" presName="outerComposite" presStyleCnt="0">
        <dgm:presLayoutVars>
          <dgm:chMax val="5"/>
          <dgm:dir/>
          <dgm:resizeHandles val="exact"/>
        </dgm:presLayoutVars>
      </dgm:prSet>
      <dgm:spPr/>
    </dgm:pt>
    <dgm:pt modelId="{D6877ABE-D12C-4E28-A39F-039A0436D641}" type="pres">
      <dgm:prSet presAssocID="{3767F5BF-3884-4CF5-B69A-4D9C4A7D3CF0}" presName="dummyMaxCanvas" presStyleCnt="0">
        <dgm:presLayoutVars/>
      </dgm:prSet>
      <dgm:spPr/>
    </dgm:pt>
    <dgm:pt modelId="{DADA7FDB-88FF-4432-9FF0-F0F4B6C9AD11}" type="pres">
      <dgm:prSet presAssocID="{3767F5BF-3884-4CF5-B69A-4D9C4A7D3CF0}" presName="FourNodes_1" presStyleLbl="node1" presStyleIdx="0" presStyleCnt="4" custLinFactNeighborX="966" custLinFactNeighborY="-3224">
        <dgm:presLayoutVars>
          <dgm:bulletEnabled val="1"/>
        </dgm:presLayoutVars>
      </dgm:prSet>
      <dgm:spPr/>
    </dgm:pt>
    <dgm:pt modelId="{FACA45D7-18D7-4735-911A-8FCC06C3D74B}" type="pres">
      <dgm:prSet presAssocID="{3767F5BF-3884-4CF5-B69A-4D9C4A7D3CF0}" presName="FourNodes_2" presStyleLbl="node1" presStyleIdx="1" presStyleCnt="4">
        <dgm:presLayoutVars>
          <dgm:bulletEnabled val="1"/>
        </dgm:presLayoutVars>
      </dgm:prSet>
      <dgm:spPr/>
    </dgm:pt>
    <dgm:pt modelId="{4571EC3E-32B2-4D74-B83C-4CFBEF168EFB}" type="pres">
      <dgm:prSet presAssocID="{3767F5BF-3884-4CF5-B69A-4D9C4A7D3CF0}" presName="FourNodes_3" presStyleLbl="node1" presStyleIdx="2" presStyleCnt="4">
        <dgm:presLayoutVars>
          <dgm:bulletEnabled val="1"/>
        </dgm:presLayoutVars>
      </dgm:prSet>
      <dgm:spPr/>
    </dgm:pt>
    <dgm:pt modelId="{2A2B9556-4F86-49DD-8D12-A665591FBF87}" type="pres">
      <dgm:prSet presAssocID="{3767F5BF-3884-4CF5-B69A-4D9C4A7D3CF0}" presName="FourNodes_4" presStyleLbl="node1" presStyleIdx="3" presStyleCnt="4">
        <dgm:presLayoutVars>
          <dgm:bulletEnabled val="1"/>
        </dgm:presLayoutVars>
      </dgm:prSet>
      <dgm:spPr/>
    </dgm:pt>
    <dgm:pt modelId="{B568BFC3-3247-4A2F-9CF0-6C8EA24C31CE}" type="pres">
      <dgm:prSet presAssocID="{3767F5BF-3884-4CF5-B69A-4D9C4A7D3CF0}" presName="FourConn_1-2" presStyleLbl="fgAccFollowNode1" presStyleIdx="0" presStyleCnt="3">
        <dgm:presLayoutVars>
          <dgm:bulletEnabled val="1"/>
        </dgm:presLayoutVars>
      </dgm:prSet>
      <dgm:spPr/>
    </dgm:pt>
    <dgm:pt modelId="{21575FD6-F208-4884-9728-E364980717A2}" type="pres">
      <dgm:prSet presAssocID="{3767F5BF-3884-4CF5-B69A-4D9C4A7D3CF0}" presName="FourConn_2-3" presStyleLbl="fgAccFollowNode1" presStyleIdx="1" presStyleCnt="3">
        <dgm:presLayoutVars>
          <dgm:bulletEnabled val="1"/>
        </dgm:presLayoutVars>
      </dgm:prSet>
      <dgm:spPr/>
    </dgm:pt>
    <dgm:pt modelId="{0E89F95D-F6B4-461C-8795-DA52998627C3}" type="pres">
      <dgm:prSet presAssocID="{3767F5BF-3884-4CF5-B69A-4D9C4A7D3CF0}" presName="FourConn_3-4" presStyleLbl="fgAccFollowNode1" presStyleIdx="2" presStyleCnt="3">
        <dgm:presLayoutVars>
          <dgm:bulletEnabled val="1"/>
        </dgm:presLayoutVars>
      </dgm:prSet>
      <dgm:spPr/>
    </dgm:pt>
    <dgm:pt modelId="{91F6D2CF-0DA7-43C4-89DB-A7EE2EBF61E9}" type="pres">
      <dgm:prSet presAssocID="{3767F5BF-3884-4CF5-B69A-4D9C4A7D3CF0}" presName="FourNodes_1_text" presStyleLbl="node1" presStyleIdx="3" presStyleCnt="4">
        <dgm:presLayoutVars>
          <dgm:bulletEnabled val="1"/>
        </dgm:presLayoutVars>
      </dgm:prSet>
      <dgm:spPr/>
    </dgm:pt>
    <dgm:pt modelId="{49E59AA7-3D7F-472E-ACC0-9B85657149B8}" type="pres">
      <dgm:prSet presAssocID="{3767F5BF-3884-4CF5-B69A-4D9C4A7D3CF0}" presName="FourNodes_2_text" presStyleLbl="node1" presStyleIdx="3" presStyleCnt="4">
        <dgm:presLayoutVars>
          <dgm:bulletEnabled val="1"/>
        </dgm:presLayoutVars>
      </dgm:prSet>
      <dgm:spPr/>
    </dgm:pt>
    <dgm:pt modelId="{16C48653-CAE2-4EEB-A9D4-71A3DD8B50D2}" type="pres">
      <dgm:prSet presAssocID="{3767F5BF-3884-4CF5-B69A-4D9C4A7D3CF0}" presName="FourNodes_3_text" presStyleLbl="node1" presStyleIdx="3" presStyleCnt="4">
        <dgm:presLayoutVars>
          <dgm:bulletEnabled val="1"/>
        </dgm:presLayoutVars>
      </dgm:prSet>
      <dgm:spPr/>
    </dgm:pt>
    <dgm:pt modelId="{6355BFDB-FAE6-4238-88B4-E211F97C9D0F}" type="pres">
      <dgm:prSet presAssocID="{3767F5BF-3884-4CF5-B69A-4D9C4A7D3CF0}" presName="FourNodes_4_text" presStyleLbl="node1" presStyleIdx="3" presStyleCnt="4">
        <dgm:presLayoutVars>
          <dgm:bulletEnabled val="1"/>
        </dgm:presLayoutVars>
      </dgm:prSet>
      <dgm:spPr/>
    </dgm:pt>
  </dgm:ptLst>
  <dgm:cxnLst>
    <dgm:cxn modelId="{88A0B614-E8F3-4AEE-BBC3-F73656352E25}" type="presOf" srcId="{E567F009-F286-48AE-8D90-BA3C1F24BE21}" destId="{91F6D2CF-0DA7-43C4-89DB-A7EE2EBF61E9}" srcOrd="1" destOrd="0" presId="urn:microsoft.com/office/officeart/2005/8/layout/vProcess5"/>
    <dgm:cxn modelId="{A8D4E21C-A1F7-48F4-96FE-AADC8389D106}" srcId="{3767F5BF-3884-4CF5-B69A-4D9C4A7D3CF0}" destId="{3E708EF9-2E8F-41F0-BBA6-26231AAD288B}" srcOrd="3" destOrd="0" parTransId="{F2E36988-52B7-4809-A9E1-E203996D51E4}" sibTransId="{F137319A-916C-4FCC-B51B-DD920C6C25BA}"/>
    <dgm:cxn modelId="{94E4BD30-B7DB-417A-BEC2-1DF854A4F05C}" type="presOf" srcId="{3E708EF9-2E8F-41F0-BBA6-26231AAD288B}" destId="{2A2B9556-4F86-49DD-8D12-A665591FBF87}" srcOrd="0" destOrd="0" presId="urn:microsoft.com/office/officeart/2005/8/layout/vProcess5"/>
    <dgm:cxn modelId="{B2334870-E540-41E1-99FC-817F28E07F3F}" type="presOf" srcId="{C0611D66-17F4-4FC7-B721-604D51DF1CD5}" destId="{4571EC3E-32B2-4D74-B83C-4CFBEF168EFB}" srcOrd="0" destOrd="0" presId="urn:microsoft.com/office/officeart/2005/8/layout/vProcess5"/>
    <dgm:cxn modelId="{AE4E7D77-8382-4BAB-8E2C-D3D38647DF00}" type="presOf" srcId="{CB660919-791F-4CFE-903E-58C4DD900E4E}" destId="{0E89F95D-F6B4-461C-8795-DA52998627C3}" srcOrd="0" destOrd="0" presId="urn:microsoft.com/office/officeart/2005/8/layout/vProcess5"/>
    <dgm:cxn modelId="{B41BE67E-7EE4-4C19-9E6C-56E53B17344F}" type="presOf" srcId="{A37FEA20-7C67-4E96-803D-6A8A2AE7EA44}" destId="{21575FD6-F208-4884-9728-E364980717A2}" srcOrd="0" destOrd="0" presId="urn:microsoft.com/office/officeart/2005/8/layout/vProcess5"/>
    <dgm:cxn modelId="{1A71808B-6AB2-4CC9-B330-6819E547C937}" type="presOf" srcId="{3E708EF9-2E8F-41F0-BBA6-26231AAD288B}" destId="{6355BFDB-FAE6-4238-88B4-E211F97C9D0F}" srcOrd="1" destOrd="0" presId="urn:microsoft.com/office/officeart/2005/8/layout/vProcess5"/>
    <dgm:cxn modelId="{BC814491-EFC5-4F09-AA78-7B2361EFF45F}" type="presOf" srcId="{D5E6C623-95F0-4510-A2CB-B94E9AD40419}" destId="{B568BFC3-3247-4A2F-9CF0-6C8EA24C31CE}" srcOrd="0" destOrd="0" presId="urn:microsoft.com/office/officeart/2005/8/layout/vProcess5"/>
    <dgm:cxn modelId="{C1E28894-0BD5-4452-8112-0CE8A706E087}" srcId="{3767F5BF-3884-4CF5-B69A-4D9C4A7D3CF0}" destId="{C0611D66-17F4-4FC7-B721-604D51DF1CD5}" srcOrd="2" destOrd="0" parTransId="{DFC4831E-34BF-4E4B-9504-AC819D3D87EE}" sibTransId="{CB660919-791F-4CFE-903E-58C4DD900E4E}"/>
    <dgm:cxn modelId="{95D6ECA2-ED4F-4B43-A871-D41E193247C9}" type="presOf" srcId="{F3BAFD21-732B-4401-8ABF-F767913D2446}" destId="{49E59AA7-3D7F-472E-ACC0-9B85657149B8}" srcOrd="1" destOrd="0" presId="urn:microsoft.com/office/officeart/2005/8/layout/vProcess5"/>
    <dgm:cxn modelId="{BF092FA3-FAE8-473D-AB40-D8F1F2D36E9C}" type="presOf" srcId="{E567F009-F286-48AE-8D90-BA3C1F24BE21}" destId="{DADA7FDB-88FF-4432-9FF0-F0F4B6C9AD11}" srcOrd="0" destOrd="0" presId="urn:microsoft.com/office/officeart/2005/8/layout/vProcess5"/>
    <dgm:cxn modelId="{F0B5FAA7-21E0-4551-A8AA-E12AB70129B4}" type="presOf" srcId="{F3BAFD21-732B-4401-8ABF-F767913D2446}" destId="{FACA45D7-18D7-4735-911A-8FCC06C3D74B}" srcOrd="0" destOrd="0" presId="urn:microsoft.com/office/officeart/2005/8/layout/vProcess5"/>
    <dgm:cxn modelId="{79CDB0C9-B8ED-497A-A333-3245126A8EF2}" type="presOf" srcId="{C0611D66-17F4-4FC7-B721-604D51DF1CD5}" destId="{16C48653-CAE2-4EEB-A9D4-71A3DD8B50D2}" srcOrd="1" destOrd="0" presId="urn:microsoft.com/office/officeart/2005/8/layout/vProcess5"/>
    <dgm:cxn modelId="{C0E676DB-6479-4AB7-8581-62CF8B3563E9}" srcId="{3767F5BF-3884-4CF5-B69A-4D9C4A7D3CF0}" destId="{E567F009-F286-48AE-8D90-BA3C1F24BE21}" srcOrd="0" destOrd="0" parTransId="{5B87450D-0AE1-4C85-9340-7DB47FD1A158}" sibTransId="{D5E6C623-95F0-4510-A2CB-B94E9AD40419}"/>
    <dgm:cxn modelId="{5CC626FE-5F3C-46E7-AE9C-9F8890762A53}" type="presOf" srcId="{3767F5BF-3884-4CF5-B69A-4D9C4A7D3CF0}" destId="{4292BC39-F5FE-457D-94E4-34992BA48425}" srcOrd="0" destOrd="0" presId="urn:microsoft.com/office/officeart/2005/8/layout/vProcess5"/>
    <dgm:cxn modelId="{70B459FF-A903-4557-B645-27AB10A9981B}" srcId="{3767F5BF-3884-4CF5-B69A-4D9C4A7D3CF0}" destId="{F3BAFD21-732B-4401-8ABF-F767913D2446}" srcOrd="1" destOrd="0" parTransId="{A47E7407-E076-4906-8C3A-513E2DDFB574}" sibTransId="{A37FEA20-7C67-4E96-803D-6A8A2AE7EA44}"/>
    <dgm:cxn modelId="{0D0D268C-1B25-4951-813C-93E377995E6A}" type="presParOf" srcId="{4292BC39-F5FE-457D-94E4-34992BA48425}" destId="{D6877ABE-D12C-4E28-A39F-039A0436D641}" srcOrd="0" destOrd="0" presId="urn:microsoft.com/office/officeart/2005/8/layout/vProcess5"/>
    <dgm:cxn modelId="{E43F52FD-83A8-43B4-9481-CDEC6DC52DD0}" type="presParOf" srcId="{4292BC39-F5FE-457D-94E4-34992BA48425}" destId="{DADA7FDB-88FF-4432-9FF0-F0F4B6C9AD11}" srcOrd="1" destOrd="0" presId="urn:microsoft.com/office/officeart/2005/8/layout/vProcess5"/>
    <dgm:cxn modelId="{363F65EC-9F42-4964-AC1C-9E8C3F31008B}" type="presParOf" srcId="{4292BC39-F5FE-457D-94E4-34992BA48425}" destId="{FACA45D7-18D7-4735-911A-8FCC06C3D74B}" srcOrd="2" destOrd="0" presId="urn:microsoft.com/office/officeart/2005/8/layout/vProcess5"/>
    <dgm:cxn modelId="{68EEA899-4365-41A7-8661-645EAB221DC6}" type="presParOf" srcId="{4292BC39-F5FE-457D-94E4-34992BA48425}" destId="{4571EC3E-32B2-4D74-B83C-4CFBEF168EFB}" srcOrd="3" destOrd="0" presId="urn:microsoft.com/office/officeart/2005/8/layout/vProcess5"/>
    <dgm:cxn modelId="{616451FE-1275-41A0-8DBB-80831B37F87B}" type="presParOf" srcId="{4292BC39-F5FE-457D-94E4-34992BA48425}" destId="{2A2B9556-4F86-49DD-8D12-A665591FBF87}" srcOrd="4" destOrd="0" presId="urn:microsoft.com/office/officeart/2005/8/layout/vProcess5"/>
    <dgm:cxn modelId="{E5E6509E-B67E-4F94-BDE6-B91C4EDAB6E1}" type="presParOf" srcId="{4292BC39-F5FE-457D-94E4-34992BA48425}" destId="{B568BFC3-3247-4A2F-9CF0-6C8EA24C31CE}" srcOrd="5" destOrd="0" presId="urn:microsoft.com/office/officeart/2005/8/layout/vProcess5"/>
    <dgm:cxn modelId="{F055C78B-3223-4906-A958-5BD6FFDCF3D7}" type="presParOf" srcId="{4292BC39-F5FE-457D-94E4-34992BA48425}" destId="{21575FD6-F208-4884-9728-E364980717A2}" srcOrd="6" destOrd="0" presId="urn:microsoft.com/office/officeart/2005/8/layout/vProcess5"/>
    <dgm:cxn modelId="{4541C350-E5EA-408E-A504-5915DA239065}" type="presParOf" srcId="{4292BC39-F5FE-457D-94E4-34992BA48425}" destId="{0E89F95D-F6B4-461C-8795-DA52998627C3}" srcOrd="7" destOrd="0" presId="urn:microsoft.com/office/officeart/2005/8/layout/vProcess5"/>
    <dgm:cxn modelId="{07A63C22-23EF-430E-A4F3-6E17D872E840}" type="presParOf" srcId="{4292BC39-F5FE-457D-94E4-34992BA48425}" destId="{91F6D2CF-0DA7-43C4-89DB-A7EE2EBF61E9}" srcOrd="8" destOrd="0" presId="urn:microsoft.com/office/officeart/2005/8/layout/vProcess5"/>
    <dgm:cxn modelId="{65B700FA-27C4-48F7-BB67-1A327EEF6112}" type="presParOf" srcId="{4292BC39-F5FE-457D-94E4-34992BA48425}" destId="{49E59AA7-3D7F-472E-ACC0-9B85657149B8}" srcOrd="9" destOrd="0" presId="urn:microsoft.com/office/officeart/2005/8/layout/vProcess5"/>
    <dgm:cxn modelId="{1427B5BF-DB3D-4C3F-9C27-7F22AE03AE61}" type="presParOf" srcId="{4292BC39-F5FE-457D-94E4-34992BA48425}" destId="{16C48653-CAE2-4EEB-A9D4-71A3DD8B50D2}" srcOrd="10" destOrd="0" presId="urn:microsoft.com/office/officeart/2005/8/layout/vProcess5"/>
    <dgm:cxn modelId="{654C4A54-2FB5-4FFF-BFA8-8A8F31F4D9DF}" type="presParOf" srcId="{4292BC39-F5FE-457D-94E4-34992BA48425}" destId="{6355BFDB-FAE6-4238-88B4-E211F97C9D0F}"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67F5BF-3884-4CF5-B69A-4D9C4A7D3CF0}" type="doc">
      <dgm:prSet loTypeId="urn:microsoft.com/office/officeart/2005/8/layout/vProcess5" loCatId="process" qsTypeId="urn:microsoft.com/office/officeart/2005/8/quickstyle/simple1" qsCatId="simple" csTypeId="urn:microsoft.com/office/officeart/2005/8/colors/accent6_2" csCatId="accent6" phldr="1"/>
      <dgm:spPr/>
      <dgm:t>
        <a:bodyPr/>
        <a:lstStyle/>
        <a:p>
          <a:endParaRPr lang="en-US"/>
        </a:p>
      </dgm:t>
    </dgm:pt>
    <dgm:pt modelId="{E567F009-F286-48AE-8D90-BA3C1F24BE21}">
      <dgm:prSet phldrT="[Text]" custT="1"/>
      <dgm:spPr>
        <a:solidFill>
          <a:srgbClr val="3E8853"/>
        </a:solidFill>
      </dgm:spPr>
      <dgm:t>
        <a:bodyPr/>
        <a:lstStyle/>
        <a:p>
          <a:r>
            <a:rPr lang="en-US" sz="2400" b="1">
              <a:latin typeface="+mn-lt"/>
            </a:rPr>
            <a:t>Effectively Manage Energy Consumption Informed by Data Collection</a:t>
          </a:r>
        </a:p>
      </dgm:t>
    </dgm:pt>
    <dgm:pt modelId="{5B87450D-0AE1-4C85-9340-7DB47FD1A158}" type="parTrans" cxnId="{C0E676DB-6479-4AB7-8581-62CF8B3563E9}">
      <dgm:prSet/>
      <dgm:spPr/>
      <dgm:t>
        <a:bodyPr/>
        <a:lstStyle/>
        <a:p>
          <a:endParaRPr lang="en-US" sz="2000" b="1">
            <a:latin typeface="+mn-lt"/>
          </a:endParaRPr>
        </a:p>
      </dgm:t>
    </dgm:pt>
    <dgm:pt modelId="{D5E6C623-95F0-4510-A2CB-B94E9AD40419}" type="sibTrans" cxnId="{C0E676DB-6479-4AB7-8581-62CF8B3563E9}">
      <dgm:prSet custT="1"/>
      <dgm:spPr>
        <a:noFill/>
        <a:ln>
          <a:noFill/>
        </a:ln>
      </dgm:spPr>
      <dgm:t>
        <a:bodyPr/>
        <a:lstStyle/>
        <a:p>
          <a:endParaRPr lang="en-US" sz="2000" b="1">
            <a:latin typeface="+mn-lt"/>
          </a:endParaRPr>
        </a:p>
      </dgm:t>
    </dgm:pt>
    <dgm:pt modelId="{F3BAFD21-732B-4401-8ABF-F767913D2446}">
      <dgm:prSet phldrT="[Text]" custT="1"/>
      <dgm:spPr>
        <a:solidFill>
          <a:srgbClr val="3E8853"/>
        </a:solidFill>
      </dgm:spPr>
      <dgm:t>
        <a:bodyPr/>
        <a:lstStyle/>
        <a:p>
          <a:r>
            <a:rPr lang="en-US" sz="2400" b="1">
              <a:latin typeface="+mn-lt"/>
            </a:rPr>
            <a:t>Ability to Measure Performance Among Peer Entities Using SECO’s “Energy Consumption Reporting Dashboard”</a:t>
          </a:r>
        </a:p>
      </dgm:t>
    </dgm:pt>
    <dgm:pt modelId="{A47E7407-E076-4906-8C3A-513E2DDFB574}" type="parTrans" cxnId="{70B459FF-A903-4557-B645-27AB10A9981B}">
      <dgm:prSet/>
      <dgm:spPr/>
      <dgm:t>
        <a:bodyPr/>
        <a:lstStyle/>
        <a:p>
          <a:endParaRPr lang="en-US" sz="2000" b="1">
            <a:latin typeface="+mn-lt"/>
          </a:endParaRPr>
        </a:p>
      </dgm:t>
    </dgm:pt>
    <dgm:pt modelId="{A37FEA20-7C67-4E96-803D-6A8A2AE7EA44}" type="sibTrans" cxnId="{70B459FF-A903-4557-B645-27AB10A9981B}">
      <dgm:prSet custT="1"/>
      <dgm:spPr>
        <a:noFill/>
        <a:ln>
          <a:noFill/>
        </a:ln>
      </dgm:spPr>
      <dgm:t>
        <a:bodyPr/>
        <a:lstStyle/>
        <a:p>
          <a:endParaRPr lang="en-US" sz="2000" b="1">
            <a:latin typeface="+mn-lt"/>
          </a:endParaRPr>
        </a:p>
      </dgm:t>
    </dgm:pt>
    <dgm:pt modelId="{C0611D66-17F4-4FC7-B721-604D51DF1CD5}">
      <dgm:prSet phldrT="[Text]" custT="1"/>
      <dgm:spPr>
        <a:solidFill>
          <a:srgbClr val="3E8853"/>
        </a:solidFill>
      </dgm:spPr>
      <dgm:t>
        <a:bodyPr/>
        <a:lstStyle/>
        <a:p>
          <a:r>
            <a:rPr lang="en-US" sz="2400" b="1">
              <a:latin typeface="+mn-lt"/>
            </a:rPr>
            <a:t>Identify Opportunities for Energy Efficiency Projects </a:t>
          </a:r>
        </a:p>
      </dgm:t>
    </dgm:pt>
    <dgm:pt modelId="{DFC4831E-34BF-4E4B-9504-AC819D3D87EE}" type="parTrans" cxnId="{C1E28894-0BD5-4452-8112-0CE8A706E087}">
      <dgm:prSet/>
      <dgm:spPr/>
      <dgm:t>
        <a:bodyPr/>
        <a:lstStyle/>
        <a:p>
          <a:endParaRPr lang="en-US" sz="2000" b="1">
            <a:latin typeface="+mn-lt"/>
          </a:endParaRPr>
        </a:p>
      </dgm:t>
    </dgm:pt>
    <dgm:pt modelId="{CB660919-791F-4CFE-903E-58C4DD900E4E}" type="sibTrans" cxnId="{C1E28894-0BD5-4452-8112-0CE8A706E087}">
      <dgm:prSet custT="1"/>
      <dgm:spPr>
        <a:noFill/>
        <a:ln>
          <a:noFill/>
        </a:ln>
      </dgm:spPr>
      <dgm:t>
        <a:bodyPr/>
        <a:lstStyle/>
        <a:p>
          <a:endParaRPr lang="en-US" sz="2000" b="1">
            <a:latin typeface="+mn-lt"/>
          </a:endParaRPr>
        </a:p>
      </dgm:t>
    </dgm:pt>
    <dgm:pt modelId="{3E708EF9-2E8F-41F0-BBA6-26231AAD288B}">
      <dgm:prSet custT="1"/>
      <dgm:spPr>
        <a:solidFill>
          <a:srgbClr val="3E8853"/>
        </a:solidFill>
      </dgm:spPr>
      <dgm:t>
        <a:bodyPr/>
        <a:lstStyle/>
        <a:p>
          <a:r>
            <a:rPr lang="en-US" sz="2400" b="1">
              <a:latin typeface="+mn-lt"/>
            </a:rPr>
            <a:t>Pursue No-Cost Technical Assistance and Resources Through SECO to Accomplish Energy Efficiency Projects</a:t>
          </a:r>
        </a:p>
      </dgm:t>
    </dgm:pt>
    <dgm:pt modelId="{F2E36988-52B7-4809-A9E1-E203996D51E4}" type="parTrans" cxnId="{A8D4E21C-A1F7-48F4-96FE-AADC8389D106}">
      <dgm:prSet/>
      <dgm:spPr/>
      <dgm:t>
        <a:bodyPr/>
        <a:lstStyle/>
        <a:p>
          <a:endParaRPr lang="en-US" sz="2000" b="1">
            <a:latin typeface="+mn-lt"/>
          </a:endParaRPr>
        </a:p>
      </dgm:t>
    </dgm:pt>
    <dgm:pt modelId="{F137319A-916C-4FCC-B51B-DD920C6C25BA}" type="sibTrans" cxnId="{A8D4E21C-A1F7-48F4-96FE-AADC8389D106}">
      <dgm:prSet/>
      <dgm:spPr/>
      <dgm:t>
        <a:bodyPr/>
        <a:lstStyle/>
        <a:p>
          <a:endParaRPr lang="en-US" sz="2000" b="1">
            <a:latin typeface="+mn-lt"/>
          </a:endParaRPr>
        </a:p>
      </dgm:t>
    </dgm:pt>
    <dgm:pt modelId="{4292BC39-F5FE-457D-94E4-34992BA48425}" type="pres">
      <dgm:prSet presAssocID="{3767F5BF-3884-4CF5-B69A-4D9C4A7D3CF0}" presName="outerComposite" presStyleCnt="0">
        <dgm:presLayoutVars>
          <dgm:chMax val="5"/>
          <dgm:dir/>
          <dgm:resizeHandles val="exact"/>
        </dgm:presLayoutVars>
      </dgm:prSet>
      <dgm:spPr/>
    </dgm:pt>
    <dgm:pt modelId="{D6877ABE-D12C-4E28-A39F-039A0436D641}" type="pres">
      <dgm:prSet presAssocID="{3767F5BF-3884-4CF5-B69A-4D9C4A7D3CF0}" presName="dummyMaxCanvas" presStyleCnt="0">
        <dgm:presLayoutVars/>
      </dgm:prSet>
      <dgm:spPr/>
    </dgm:pt>
    <dgm:pt modelId="{DADA7FDB-88FF-4432-9FF0-F0F4B6C9AD11}" type="pres">
      <dgm:prSet presAssocID="{3767F5BF-3884-4CF5-B69A-4D9C4A7D3CF0}" presName="FourNodes_1" presStyleLbl="node1" presStyleIdx="0" presStyleCnt="4" custLinFactNeighborX="966" custLinFactNeighborY="-3224">
        <dgm:presLayoutVars>
          <dgm:bulletEnabled val="1"/>
        </dgm:presLayoutVars>
      </dgm:prSet>
      <dgm:spPr/>
    </dgm:pt>
    <dgm:pt modelId="{FACA45D7-18D7-4735-911A-8FCC06C3D74B}" type="pres">
      <dgm:prSet presAssocID="{3767F5BF-3884-4CF5-B69A-4D9C4A7D3CF0}" presName="FourNodes_2" presStyleLbl="node1" presStyleIdx="1" presStyleCnt="4" custLinFactNeighborX="-7317" custLinFactNeighborY="-5628">
        <dgm:presLayoutVars>
          <dgm:bulletEnabled val="1"/>
        </dgm:presLayoutVars>
      </dgm:prSet>
      <dgm:spPr/>
    </dgm:pt>
    <dgm:pt modelId="{4571EC3E-32B2-4D74-B83C-4CFBEF168EFB}" type="pres">
      <dgm:prSet presAssocID="{3767F5BF-3884-4CF5-B69A-4D9C4A7D3CF0}" presName="FourNodes_3" presStyleLbl="node1" presStyleIdx="2" presStyleCnt="4" custLinFactNeighborX="-15265" custLinFactNeighborY="-7433">
        <dgm:presLayoutVars>
          <dgm:bulletEnabled val="1"/>
        </dgm:presLayoutVars>
      </dgm:prSet>
      <dgm:spPr/>
    </dgm:pt>
    <dgm:pt modelId="{2A2B9556-4F86-49DD-8D12-A665591FBF87}" type="pres">
      <dgm:prSet presAssocID="{3767F5BF-3884-4CF5-B69A-4D9C4A7D3CF0}" presName="FourNodes_4" presStyleLbl="node1" presStyleIdx="3" presStyleCnt="4" custLinFactNeighborX="-23823" custLinFactNeighborY="-11151">
        <dgm:presLayoutVars>
          <dgm:bulletEnabled val="1"/>
        </dgm:presLayoutVars>
      </dgm:prSet>
      <dgm:spPr/>
    </dgm:pt>
    <dgm:pt modelId="{B568BFC3-3247-4A2F-9CF0-6C8EA24C31CE}" type="pres">
      <dgm:prSet presAssocID="{3767F5BF-3884-4CF5-B69A-4D9C4A7D3CF0}" presName="FourConn_1-2" presStyleLbl="fgAccFollowNode1" presStyleIdx="0" presStyleCnt="3" custLinFactX="100000" custLinFactY="-100000" custLinFactNeighborX="182194" custLinFactNeighborY="-133090">
        <dgm:presLayoutVars>
          <dgm:bulletEnabled val="1"/>
        </dgm:presLayoutVars>
      </dgm:prSet>
      <dgm:spPr/>
    </dgm:pt>
    <dgm:pt modelId="{21575FD6-F208-4884-9728-E364980717A2}" type="pres">
      <dgm:prSet presAssocID="{3767F5BF-3884-4CF5-B69A-4D9C4A7D3CF0}" presName="FourConn_2-3" presStyleLbl="fgAccFollowNode1" presStyleIdx="1" presStyleCnt="3">
        <dgm:presLayoutVars>
          <dgm:bulletEnabled val="1"/>
        </dgm:presLayoutVars>
      </dgm:prSet>
      <dgm:spPr/>
    </dgm:pt>
    <dgm:pt modelId="{0E89F95D-F6B4-461C-8795-DA52998627C3}" type="pres">
      <dgm:prSet presAssocID="{3767F5BF-3884-4CF5-B69A-4D9C4A7D3CF0}" presName="FourConn_3-4" presStyleLbl="fgAccFollowNode1" presStyleIdx="2" presStyleCnt="3">
        <dgm:presLayoutVars>
          <dgm:bulletEnabled val="1"/>
        </dgm:presLayoutVars>
      </dgm:prSet>
      <dgm:spPr/>
    </dgm:pt>
    <dgm:pt modelId="{91F6D2CF-0DA7-43C4-89DB-A7EE2EBF61E9}" type="pres">
      <dgm:prSet presAssocID="{3767F5BF-3884-4CF5-B69A-4D9C4A7D3CF0}" presName="FourNodes_1_text" presStyleLbl="node1" presStyleIdx="3" presStyleCnt="4">
        <dgm:presLayoutVars>
          <dgm:bulletEnabled val="1"/>
        </dgm:presLayoutVars>
      </dgm:prSet>
      <dgm:spPr/>
    </dgm:pt>
    <dgm:pt modelId="{49E59AA7-3D7F-472E-ACC0-9B85657149B8}" type="pres">
      <dgm:prSet presAssocID="{3767F5BF-3884-4CF5-B69A-4D9C4A7D3CF0}" presName="FourNodes_2_text" presStyleLbl="node1" presStyleIdx="3" presStyleCnt="4">
        <dgm:presLayoutVars>
          <dgm:bulletEnabled val="1"/>
        </dgm:presLayoutVars>
      </dgm:prSet>
      <dgm:spPr/>
    </dgm:pt>
    <dgm:pt modelId="{16C48653-CAE2-4EEB-A9D4-71A3DD8B50D2}" type="pres">
      <dgm:prSet presAssocID="{3767F5BF-3884-4CF5-B69A-4D9C4A7D3CF0}" presName="FourNodes_3_text" presStyleLbl="node1" presStyleIdx="3" presStyleCnt="4">
        <dgm:presLayoutVars>
          <dgm:bulletEnabled val="1"/>
        </dgm:presLayoutVars>
      </dgm:prSet>
      <dgm:spPr/>
    </dgm:pt>
    <dgm:pt modelId="{6355BFDB-FAE6-4238-88B4-E211F97C9D0F}" type="pres">
      <dgm:prSet presAssocID="{3767F5BF-3884-4CF5-B69A-4D9C4A7D3CF0}" presName="FourNodes_4_text" presStyleLbl="node1" presStyleIdx="3" presStyleCnt="4">
        <dgm:presLayoutVars>
          <dgm:bulletEnabled val="1"/>
        </dgm:presLayoutVars>
      </dgm:prSet>
      <dgm:spPr/>
    </dgm:pt>
  </dgm:ptLst>
  <dgm:cxnLst>
    <dgm:cxn modelId="{88A0B614-E8F3-4AEE-BBC3-F73656352E25}" type="presOf" srcId="{E567F009-F286-48AE-8D90-BA3C1F24BE21}" destId="{91F6D2CF-0DA7-43C4-89DB-A7EE2EBF61E9}" srcOrd="1" destOrd="0" presId="urn:microsoft.com/office/officeart/2005/8/layout/vProcess5"/>
    <dgm:cxn modelId="{A8D4E21C-A1F7-48F4-96FE-AADC8389D106}" srcId="{3767F5BF-3884-4CF5-B69A-4D9C4A7D3CF0}" destId="{3E708EF9-2E8F-41F0-BBA6-26231AAD288B}" srcOrd="3" destOrd="0" parTransId="{F2E36988-52B7-4809-A9E1-E203996D51E4}" sibTransId="{F137319A-916C-4FCC-B51B-DD920C6C25BA}"/>
    <dgm:cxn modelId="{94E4BD30-B7DB-417A-BEC2-1DF854A4F05C}" type="presOf" srcId="{3E708EF9-2E8F-41F0-BBA6-26231AAD288B}" destId="{2A2B9556-4F86-49DD-8D12-A665591FBF87}" srcOrd="0" destOrd="0" presId="urn:microsoft.com/office/officeart/2005/8/layout/vProcess5"/>
    <dgm:cxn modelId="{B2334870-E540-41E1-99FC-817F28E07F3F}" type="presOf" srcId="{C0611D66-17F4-4FC7-B721-604D51DF1CD5}" destId="{4571EC3E-32B2-4D74-B83C-4CFBEF168EFB}" srcOrd="0" destOrd="0" presId="urn:microsoft.com/office/officeart/2005/8/layout/vProcess5"/>
    <dgm:cxn modelId="{AE4E7D77-8382-4BAB-8E2C-D3D38647DF00}" type="presOf" srcId="{CB660919-791F-4CFE-903E-58C4DD900E4E}" destId="{0E89F95D-F6B4-461C-8795-DA52998627C3}" srcOrd="0" destOrd="0" presId="urn:microsoft.com/office/officeart/2005/8/layout/vProcess5"/>
    <dgm:cxn modelId="{B41BE67E-7EE4-4C19-9E6C-56E53B17344F}" type="presOf" srcId="{A37FEA20-7C67-4E96-803D-6A8A2AE7EA44}" destId="{21575FD6-F208-4884-9728-E364980717A2}" srcOrd="0" destOrd="0" presId="urn:microsoft.com/office/officeart/2005/8/layout/vProcess5"/>
    <dgm:cxn modelId="{1A71808B-6AB2-4CC9-B330-6819E547C937}" type="presOf" srcId="{3E708EF9-2E8F-41F0-BBA6-26231AAD288B}" destId="{6355BFDB-FAE6-4238-88B4-E211F97C9D0F}" srcOrd="1" destOrd="0" presId="urn:microsoft.com/office/officeart/2005/8/layout/vProcess5"/>
    <dgm:cxn modelId="{BC814491-EFC5-4F09-AA78-7B2361EFF45F}" type="presOf" srcId="{D5E6C623-95F0-4510-A2CB-B94E9AD40419}" destId="{B568BFC3-3247-4A2F-9CF0-6C8EA24C31CE}" srcOrd="0" destOrd="0" presId="urn:microsoft.com/office/officeart/2005/8/layout/vProcess5"/>
    <dgm:cxn modelId="{C1E28894-0BD5-4452-8112-0CE8A706E087}" srcId="{3767F5BF-3884-4CF5-B69A-4D9C4A7D3CF0}" destId="{C0611D66-17F4-4FC7-B721-604D51DF1CD5}" srcOrd="2" destOrd="0" parTransId="{DFC4831E-34BF-4E4B-9504-AC819D3D87EE}" sibTransId="{CB660919-791F-4CFE-903E-58C4DD900E4E}"/>
    <dgm:cxn modelId="{95D6ECA2-ED4F-4B43-A871-D41E193247C9}" type="presOf" srcId="{F3BAFD21-732B-4401-8ABF-F767913D2446}" destId="{49E59AA7-3D7F-472E-ACC0-9B85657149B8}" srcOrd="1" destOrd="0" presId="urn:microsoft.com/office/officeart/2005/8/layout/vProcess5"/>
    <dgm:cxn modelId="{BF092FA3-FAE8-473D-AB40-D8F1F2D36E9C}" type="presOf" srcId="{E567F009-F286-48AE-8D90-BA3C1F24BE21}" destId="{DADA7FDB-88FF-4432-9FF0-F0F4B6C9AD11}" srcOrd="0" destOrd="0" presId="urn:microsoft.com/office/officeart/2005/8/layout/vProcess5"/>
    <dgm:cxn modelId="{F0B5FAA7-21E0-4551-A8AA-E12AB70129B4}" type="presOf" srcId="{F3BAFD21-732B-4401-8ABF-F767913D2446}" destId="{FACA45D7-18D7-4735-911A-8FCC06C3D74B}" srcOrd="0" destOrd="0" presId="urn:microsoft.com/office/officeart/2005/8/layout/vProcess5"/>
    <dgm:cxn modelId="{79CDB0C9-B8ED-497A-A333-3245126A8EF2}" type="presOf" srcId="{C0611D66-17F4-4FC7-B721-604D51DF1CD5}" destId="{16C48653-CAE2-4EEB-A9D4-71A3DD8B50D2}" srcOrd="1" destOrd="0" presId="urn:microsoft.com/office/officeart/2005/8/layout/vProcess5"/>
    <dgm:cxn modelId="{C0E676DB-6479-4AB7-8581-62CF8B3563E9}" srcId="{3767F5BF-3884-4CF5-B69A-4D9C4A7D3CF0}" destId="{E567F009-F286-48AE-8D90-BA3C1F24BE21}" srcOrd="0" destOrd="0" parTransId="{5B87450D-0AE1-4C85-9340-7DB47FD1A158}" sibTransId="{D5E6C623-95F0-4510-A2CB-B94E9AD40419}"/>
    <dgm:cxn modelId="{5CC626FE-5F3C-46E7-AE9C-9F8890762A53}" type="presOf" srcId="{3767F5BF-3884-4CF5-B69A-4D9C4A7D3CF0}" destId="{4292BC39-F5FE-457D-94E4-34992BA48425}" srcOrd="0" destOrd="0" presId="urn:microsoft.com/office/officeart/2005/8/layout/vProcess5"/>
    <dgm:cxn modelId="{70B459FF-A903-4557-B645-27AB10A9981B}" srcId="{3767F5BF-3884-4CF5-B69A-4D9C4A7D3CF0}" destId="{F3BAFD21-732B-4401-8ABF-F767913D2446}" srcOrd="1" destOrd="0" parTransId="{A47E7407-E076-4906-8C3A-513E2DDFB574}" sibTransId="{A37FEA20-7C67-4E96-803D-6A8A2AE7EA44}"/>
    <dgm:cxn modelId="{0D0D268C-1B25-4951-813C-93E377995E6A}" type="presParOf" srcId="{4292BC39-F5FE-457D-94E4-34992BA48425}" destId="{D6877ABE-D12C-4E28-A39F-039A0436D641}" srcOrd="0" destOrd="0" presId="urn:microsoft.com/office/officeart/2005/8/layout/vProcess5"/>
    <dgm:cxn modelId="{E43F52FD-83A8-43B4-9481-CDEC6DC52DD0}" type="presParOf" srcId="{4292BC39-F5FE-457D-94E4-34992BA48425}" destId="{DADA7FDB-88FF-4432-9FF0-F0F4B6C9AD11}" srcOrd="1" destOrd="0" presId="urn:microsoft.com/office/officeart/2005/8/layout/vProcess5"/>
    <dgm:cxn modelId="{363F65EC-9F42-4964-AC1C-9E8C3F31008B}" type="presParOf" srcId="{4292BC39-F5FE-457D-94E4-34992BA48425}" destId="{FACA45D7-18D7-4735-911A-8FCC06C3D74B}" srcOrd="2" destOrd="0" presId="urn:microsoft.com/office/officeart/2005/8/layout/vProcess5"/>
    <dgm:cxn modelId="{68EEA899-4365-41A7-8661-645EAB221DC6}" type="presParOf" srcId="{4292BC39-F5FE-457D-94E4-34992BA48425}" destId="{4571EC3E-32B2-4D74-B83C-4CFBEF168EFB}" srcOrd="3" destOrd="0" presId="urn:microsoft.com/office/officeart/2005/8/layout/vProcess5"/>
    <dgm:cxn modelId="{616451FE-1275-41A0-8DBB-80831B37F87B}" type="presParOf" srcId="{4292BC39-F5FE-457D-94E4-34992BA48425}" destId="{2A2B9556-4F86-49DD-8D12-A665591FBF87}" srcOrd="4" destOrd="0" presId="urn:microsoft.com/office/officeart/2005/8/layout/vProcess5"/>
    <dgm:cxn modelId="{E5E6509E-B67E-4F94-BDE6-B91C4EDAB6E1}" type="presParOf" srcId="{4292BC39-F5FE-457D-94E4-34992BA48425}" destId="{B568BFC3-3247-4A2F-9CF0-6C8EA24C31CE}" srcOrd="5" destOrd="0" presId="urn:microsoft.com/office/officeart/2005/8/layout/vProcess5"/>
    <dgm:cxn modelId="{F055C78B-3223-4906-A958-5BD6FFDCF3D7}" type="presParOf" srcId="{4292BC39-F5FE-457D-94E4-34992BA48425}" destId="{21575FD6-F208-4884-9728-E364980717A2}" srcOrd="6" destOrd="0" presId="urn:microsoft.com/office/officeart/2005/8/layout/vProcess5"/>
    <dgm:cxn modelId="{4541C350-E5EA-408E-A504-5915DA239065}" type="presParOf" srcId="{4292BC39-F5FE-457D-94E4-34992BA48425}" destId="{0E89F95D-F6B4-461C-8795-DA52998627C3}" srcOrd="7" destOrd="0" presId="urn:microsoft.com/office/officeart/2005/8/layout/vProcess5"/>
    <dgm:cxn modelId="{07A63C22-23EF-430E-A4F3-6E17D872E840}" type="presParOf" srcId="{4292BC39-F5FE-457D-94E4-34992BA48425}" destId="{91F6D2CF-0DA7-43C4-89DB-A7EE2EBF61E9}" srcOrd="8" destOrd="0" presId="urn:microsoft.com/office/officeart/2005/8/layout/vProcess5"/>
    <dgm:cxn modelId="{65B700FA-27C4-48F7-BB67-1A327EEF6112}" type="presParOf" srcId="{4292BC39-F5FE-457D-94E4-34992BA48425}" destId="{49E59AA7-3D7F-472E-ACC0-9B85657149B8}" srcOrd="9" destOrd="0" presId="urn:microsoft.com/office/officeart/2005/8/layout/vProcess5"/>
    <dgm:cxn modelId="{1427B5BF-DB3D-4C3F-9C27-7F22AE03AE61}" type="presParOf" srcId="{4292BC39-F5FE-457D-94E4-34992BA48425}" destId="{16C48653-CAE2-4EEB-A9D4-71A3DD8B50D2}" srcOrd="10" destOrd="0" presId="urn:microsoft.com/office/officeart/2005/8/layout/vProcess5"/>
    <dgm:cxn modelId="{654C4A54-2FB5-4FFF-BFA8-8A8F31F4D9DF}" type="presParOf" srcId="{4292BC39-F5FE-457D-94E4-34992BA48425}" destId="{6355BFDB-FAE6-4238-88B4-E211F97C9D0F}" srcOrd="11" destOrd="0" presId="urn:microsoft.com/office/officeart/2005/8/layout/vProcess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767F5BF-3884-4CF5-B69A-4D9C4A7D3CF0}"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567F009-F286-48AE-8D90-BA3C1F24BE21}">
      <dgm:prSet phldrT="[Text]"/>
      <dgm:spPr/>
      <dgm:t>
        <a:bodyPr/>
        <a:lstStyle/>
        <a:p>
          <a:pPr>
            <a:lnSpc>
              <a:spcPct val="100000"/>
            </a:lnSpc>
          </a:pPr>
          <a:r>
            <a:rPr lang="en-US" b="1">
              <a:latin typeface="+mn-lt"/>
            </a:rPr>
            <a:t>Effectively Manage Energy Consumption Informed by Data Collection</a:t>
          </a:r>
        </a:p>
      </dgm:t>
    </dgm:pt>
    <dgm:pt modelId="{5B87450D-0AE1-4C85-9340-7DB47FD1A158}" type="parTrans" cxnId="{C0E676DB-6479-4AB7-8581-62CF8B3563E9}">
      <dgm:prSet/>
      <dgm:spPr/>
      <dgm:t>
        <a:bodyPr/>
        <a:lstStyle/>
        <a:p>
          <a:endParaRPr lang="en-US" sz="2000" b="1">
            <a:latin typeface="+mn-lt"/>
          </a:endParaRPr>
        </a:p>
      </dgm:t>
    </dgm:pt>
    <dgm:pt modelId="{D5E6C623-95F0-4510-A2CB-B94E9AD40419}" type="sibTrans" cxnId="{C0E676DB-6479-4AB7-8581-62CF8B3563E9}">
      <dgm:prSet/>
      <dgm:spPr/>
      <dgm:t>
        <a:bodyPr/>
        <a:lstStyle/>
        <a:p>
          <a:pPr>
            <a:lnSpc>
              <a:spcPct val="100000"/>
            </a:lnSpc>
          </a:pPr>
          <a:endParaRPr lang="en-US" b="1">
            <a:latin typeface="+mn-lt"/>
          </a:endParaRPr>
        </a:p>
      </dgm:t>
    </dgm:pt>
    <dgm:pt modelId="{F3BAFD21-732B-4401-8ABF-F767913D2446}">
      <dgm:prSet phldrT="[Text]"/>
      <dgm:spPr/>
      <dgm:t>
        <a:bodyPr/>
        <a:lstStyle/>
        <a:p>
          <a:pPr>
            <a:lnSpc>
              <a:spcPct val="100000"/>
            </a:lnSpc>
          </a:pPr>
          <a:r>
            <a:rPr lang="en-US" b="1">
              <a:latin typeface="+mn-lt"/>
            </a:rPr>
            <a:t>Ability to Measure Performance Among Peer Entities Using SECO’s “Energy Consumption Reporting Dashboard”</a:t>
          </a:r>
        </a:p>
      </dgm:t>
    </dgm:pt>
    <dgm:pt modelId="{A47E7407-E076-4906-8C3A-513E2DDFB574}" type="parTrans" cxnId="{70B459FF-A903-4557-B645-27AB10A9981B}">
      <dgm:prSet/>
      <dgm:spPr/>
      <dgm:t>
        <a:bodyPr/>
        <a:lstStyle/>
        <a:p>
          <a:endParaRPr lang="en-US" sz="2000" b="1">
            <a:latin typeface="+mn-lt"/>
          </a:endParaRPr>
        </a:p>
      </dgm:t>
    </dgm:pt>
    <dgm:pt modelId="{A37FEA20-7C67-4E96-803D-6A8A2AE7EA44}" type="sibTrans" cxnId="{70B459FF-A903-4557-B645-27AB10A9981B}">
      <dgm:prSet/>
      <dgm:spPr/>
      <dgm:t>
        <a:bodyPr/>
        <a:lstStyle/>
        <a:p>
          <a:pPr>
            <a:lnSpc>
              <a:spcPct val="100000"/>
            </a:lnSpc>
          </a:pPr>
          <a:endParaRPr lang="en-US" b="1">
            <a:latin typeface="+mn-lt"/>
          </a:endParaRPr>
        </a:p>
      </dgm:t>
    </dgm:pt>
    <dgm:pt modelId="{C0611D66-17F4-4FC7-B721-604D51DF1CD5}">
      <dgm:prSet phldrT="[Text]"/>
      <dgm:spPr/>
      <dgm:t>
        <a:bodyPr/>
        <a:lstStyle/>
        <a:p>
          <a:pPr>
            <a:lnSpc>
              <a:spcPct val="100000"/>
            </a:lnSpc>
          </a:pPr>
          <a:r>
            <a:rPr lang="en-US" b="1">
              <a:latin typeface="+mn-lt"/>
            </a:rPr>
            <a:t>Identify Opportunities for Energy Efficiency Projects </a:t>
          </a:r>
        </a:p>
      </dgm:t>
    </dgm:pt>
    <dgm:pt modelId="{DFC4831E-34BF-4E4B-9504-AC819D3D87EE}" type="parTrans" cxnId="{C1E28894-0BD5-4452-8112-0CE8A706E087}">
      <dgm:prSet/>
      <dgm:spPr/>
      <dgm:t>
        <a:bodyPr/>
        <a:lstStyle/>
        <a:p>
          <a:endParaRPr lang="en-US" sz="2000" b="1">
            <a:latin typeface="+mn-lt"/>
          </a:endParaRPr>
        </a:p>
      </dgm:t>
    </dgm:pt>
    <dgm:pt modelId="{CB660919-791F-4CFE-903E-58C4DD900E4E}" type="sibTrans" cxnId="{C1E28894-0BD5-4452-8112-0CE8A706E087}">
      <dgm:prSet/>
      <dgm:spPr/>
      <dgm:t>
        <a:bodyPr/>
        <a:lstStyle/>
        <a:p>
          <a:pPr>
            <a:lnSpc>
              <a:spcPct val="100000"/>
            </a:lnSpc>
          </a:pPr>
          <a:endParaRPr lang="en-US" b="1">
            <a:latin typeface="+mn-lt"/>
          </a:endParaRPr>
        </a:p>
      </dgm:t>
    </dgm:pt>
    <dgm:pt modelId="{3E708EF9-2E8F-41F0-BBA6-26231AAD288B}">
      <dgm:prSet/>
      <dgm:spPr/>
      <dgm:t>
        <a:bodyPr/>
        <a:lstStyle/>
        <a:p>
          <a:pPr>
            <a:lnSpc>
              <a:spcPct val="100000"/>
            </a:lnSpc>
          </a:pPr>
          <a:r>
            <a:rPr lang="en-US" b="1">
              <a:latin typeface="+mn-lt"/>
            </a:rPr>
            <a:t>Pursue No-Cost Technical Assistance and Resources Through SECO to Accomplish Energy Efficiency Projects</a:t>
          </a:r>
        </a:p>
      </dgm:t>
    </dgm:pt>
    <dgm:pt modelId="{F2E36988-52B7-4809-A9E1-E203996D51E4}" type="parTrans" cxnId="{A8D4E21C-A1F7-48F4-96FE-AADC8389D106}">
      <dgm:prSet/>
      <dgm:spPr/>
      <dgm:t>
        <a:bodyPr/>
        <a:lstStyle/>
        <a:p>
          <a:endParaRPr lang="en-US" sz="2000" b="1">
            <a:latin typeface="+mn-lt"/>
          </a:endParaRPr>
        </a:p>
      </dgm:t>
    </dgm:pt>
    <dgm:pt modelId="{F137319A-916C-4FCC-B51B-DD920C6C25BA}" type="sibTrans" cxnId="{A8D4E21C-A1F7-48F4-96FE-AADC8389D106}">
      <dgm:prSet/>
      <dgm:spPr/>
      <dgm:t>
        <a:bodyPr/>
        <a:lstStyle/>
        <a:p>
          <a:endParaRPr lang="en-US" b="1">
            <a:latin typeface="+mn-lt"/>
          </a:endParaRPr>
        </a:p>
      </dgm:t>
    </dgm:pt>
    <dgm:pt modelId="{9F1D5F67-5C2A-4D17-8120-74F2B4DED8D4}" type="pres">
      <dgm:prSet presAssocID="{3767F5BF-3884-4CF5-B69A-4D9C4A7D3CF0}" presName="root" presStyleCnt="0">
        <dgm:presLayoutVars>
          <dgm:dir/>
          <dgm:resizeHandles val="exact"/>
        </dgm:presLayoutVars>
      </dgm:prSet>
      <dgm:spPr/>
    </dgm:pt>
    <dgm:pt modelId="{4BEEC94D-C493-417A-9B97-C39A535A6F10}" type="pres">
      <dgm:prSet presAssocID="{3767F5BF-3884-4CF5-B69A-4D9C4A7D3CF0}" presName="container" presStyleCnt="0">
        <dgm:presLayoutVars>
          <dgm:dir/>
          <dgm:resizeHandles val="exact"/>
        </dgm:presLayoutVars>
      </dgm:prSet>
      <dgm:spPr/>
    </dgm:pt>
    <dgm:pt modelId="{3AFE0554-5F9F-4756-B0CD-7C6C55B35ABC}" type="pres">
      <dgm:prSet presAssocID="{E567F009-F286-48AE-8D90-BA3C1F24BE21}" presName="compNode" presStyleCnt="0"/>
      <dgm:spPr/>
    </dgm:pt>
    <dgm:pt modelId="{305D6400-7030-45E6-8182-73C75EE5D537}" type="pres">
      <dgm:prSet presAssocID="{E567F009-F286-48AE-8D90-BA3C1F24BE21}" presName="iconBgRect" presStyleLbl="bgShp" presStyleIdx="0" presStyleCnt="4"/>
      <dgm:spPr/>
    </dgm:pt>
    <dgm:pt modelId="{AF0EA56F-A313-4C6A-85DE-FF0C03933C53}" type="pres">
      <dgm:prSet presAssocID="{E567F009-F286-48AE-8D90-BA3C1F24BE2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chart"/>
        </a:ext>
      </dgm:extLst>
    </dgm:pt>
    <dgm:pt modelId="{534D632F-556F-451D-AF50-12DCFC1CAE2D}" type="pres">
      <dgm:prSet presAssocID="{E567F009-F286-48AE-8D90-BA3C1F24BE21}" presName="spaceRect" presStyleCnt="0"/>
      <dgm:spPr/>
    </dgm:pt>
    <dgm:pt modelId="{5CEAFD40-8879-40D6-9929-9A9F324DE10A}" type="pres">
      <dgm:prSet presAssocID="{E567F009-F286-48AE-8D90-BA3C1F24BE21}" presName="textRect" presStyleLbl="revTx" presStyleIdx="0" presStyleCnt="4">
        <dgm:presLayoutVars>
          <dgm:chMax val="1"/>
          <dgm:chPref val="1"/>
        </dgm:presLayoutVars>
      </dgm:prSet>
      <dgm:spPr/>
    </dgm:pt>
    <dgm:pt modelId="{08B2F68B-06B6-4E30-B492-A1CDA67DAB06}" type="pres">
      <dgm:prSet presAssocID="{D5E6C623-95F0-4510-A2CB-B94E9AD40419}" presName="sibTrans" presStyleLbl="sibTrans2D1" presStyleIdx="0" presStyleCnt="0"/>
      <dgm:spPr/>
    </dgm:pt>
    <dgm:pt modelId="{80CCFB13-5351-407B-93C0-C49D7643BCA9}" type="pres">
      <dgm:prSet presAssocID="{F3BAFD21-732B-4401-8ABF-F767913D2446}" presName="compNode" presStyleCnt="0"/>
      <dgm:spPr/>
    </dgm:pt>
    <dgm:pt modelId="{20D52164-C87F-4362-AD88-09795B9526AF}" type="pres">
      <dgm:prSet presAssocID="{F3BAFD21-732B-4401-8ABF-F767913D2446}" presName="iconBgRect" presStyleLbl="bgShp" presStyleIdx="1" presStyleCnt="4"/>
      <dgm:spPr/>
    </dgm:pt>
    <dgm:pt modelId="{261C4D7F-251D-4031-9ED2-CCE5AEB2B581}" type="pres">
      <dgm:prSet presAssocID="{F3BAFD21-732B-4401-8ABF-F767913D244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uge"/>
        </a:ext>
      </dgm:extLst>
    </dgm:pt>
    <dgm:pt modelId="{52DF842E-91E0-4D14-ADAF-EF1038F5419C}" type="pres">
      <dgm:prSet presAssocID="{F3BAFD21-732B-4401-8ABF-F767913D2446}" presName="spaceRect" presStyleCnt="0"/>
      <dgm:spPr/>
    </dgm:pt>
    <dgm:pt modelId="{85896DE4-9C43-491B-AF2A-B201B8A9C910}" type="pres">
      <dgm:prSet presAssocID="{F3BAFD21-732B-4401-8ABF-F767913D2446}" presName="textRect" presStyleLbl="revTx" presStyleIdx="1" presStyleCnt="4">
        <dgm:presLayoutVars>
          <dgm:chMax val="1"/>
          <dgm:chPref val="1"/>
        </dgm:presLayoutVars>
      </dgm:prSet>
      <dgm:spPr/>
    </dgm:pt>
    <dgm:pt modelId="{1F48F55B-13A2-4FC1-88C1-3D0A706190EB}" type="pres">
      <dgm:prSet presAssocID="{A37FEA20-7C67-4E96-803D-6A8A2AE7EA44}" presName="sibTrans" presStyleLbl="sibTrans2D1" presStyleIdx="0" presStyleCnt="0"/>
      <dgm:spPr/>
    </dgm:pt>
    <dgm:pt modelId="{4C4A4EF4-8306-46BB-8685-E0F291483604}" type="pres">
      <dgm:prSet presAssocID="{C0611D66-17F4-4FC7-B721-604D51DF1CD5}" presName="compNode" presStyleCnt="0"/>
      <dgm:spPr/>
    </dgm:pt>
    <dgm:pt modelId="{0F248A2A-AAD7-4188-8E64-8EDF6A1DC12C}" type="pres">
      <dgm:prSet presAssocID="{C0611D66-17F4-4FC7-B721-604D51DF1CD5}" presName="iconBgRect" presStyleLbl="bgShp" presStyleIdx="2" presStyleCnt="4"/>
      <dgm:spPr/>
    </dgm:pt>
    <dgm:pt modelId="{7F88A79D-46D8-4D17-862B-D1A1BA80FFE9}" type="pres">
      <dgm:prSet presAssocID="{C0611D66-17F4-4FC7-B721-604D51DF1CD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bulb"/>
        </a:ext>
      </dgm:extLst>
    </dgm:pt>
    <dgm:pt modelId="{47264272-E2C6-4734-81EE-1DA869D6ED6E}" type="pres">
      <dgm:prSet presAssocID="{C0611D66-17F4-4FC7-B721-604D51DF1CD5}" presName="spaceRect" presStyleCnt="0"/>
      <dgm:spPr/>
    </dgm:pt>
    <dgm:pt modelId="{39CFC149-6F75-4C99-8D7C-76080C25514D}" type="pres">
      <dgm:prSet presAssocID="{C0611D66-17F4-4FC7-B721-604D51DF1CD5}" presName="textRect" presStyleLbl="revTx" presStyleIdx="2" presStyleCnt="4">
        <dgm:presLayoutVars>
          <dgm:chMax val="1"/>
          <dgm:chPref val="1"/>
        </dgm:presLayoutVars>
      </dgm:prSet>
      <dgm:spPr/>
    </dgm:pt>
    <dgm:pt modelId="{D68EE4C1-B75E-4BEE-BB74-A86738C06876}" type="pres">
      <dgm:prSet presAssocID="{CB660919-791F-4CFE-903E-58C4DD900E4E}" presName="sibTrans" presStyleLbl="sibTrans2D1" presStyleIdx="0" presStyleCnt="0"/>
      <dgm:spPr/>
    </dgm:pt>
    <dgm:pt modelId="{802C9486-4839-43D3-8372-3F1172D68564}" type="pres">
      <dgm:prSet presAssocID="{3E708EF9-2E8F-41F0-BBA6-26231AAD288B}" presName="compNode" presStyleCnt="0"/>
      <dgm:spPr/>
    </dgm:pt>
    <dgm:pt modelId="{4499B953-F03D-4ED9-A80D-86B24F5B2F2B}" type="pres">
      <dgm:prSet presAssocID="{3E708EF9-2E8F-41F0-BBA6-26231AAD288B}" presName="iconBgRect" presStyleLbl="bgShp" presStyleIdx="3" presStyleCnt="4"/>
      <dgm:spPr/>
    </dgm:pt>
    <dgm:pt modelId="{5BF84F01-B73A-471F-849B-3823326585DB}" type="pres">
      <dgm:prSet presAssocID="{3E708EF9-2E8F-41F0-BBA6-26231AAD288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ey"/>
        </a:ext>
      </dgm:extLst>
    </dgm:pt>
    <dgm:pt modelId="{C90BD69C-FA7C-42D8-991E-5014CDAB0286}" type="pres">
      <dgm:prSet presAssocID="{3E708EF9-2E8F-41F0-BBA6-26231AAD288B}" presName="spaceRect" presStyleCnt="0"/>
      <dgm:spPr/>
    </dgm:pt>
    <dgm:pt modelId="{7B8FA046-6BCD-4ECE-B14E-B638CFBCF870}" type="pres">
      <dgm:prSet presAssocID="{3E708EF9-2E8F-41F0-BBA6-26231AAD288B}" presName="textRect" presStyleLbl="revTx" presStyleIdx="3" presStyleCnt="4">
        <dgm:presLayoutVars>
          <dgm:chMax val="1"/>
          <dgm:chPref val="1"/>
        </dgm:presLayoutVars>
      </dgm:prSet>
      <dgm:spPr/>
    </dgm:pt>
  </dgm:ptLst>
  <dgm:cxnLst>
    <dgm:cxn modelId="{A8D4E21C-A1F7-48F4-96FE-AADC8389D106}" srcId="{3767F5BF-3884-4CF5-B69A-4D9C4A7D3CF0}" destId="{3E708EF9-2E8F-41F0-BBA6-26231AAD288B}" srcOrd="3" destOrd="0" parTransId="{F2E36988-52B7-4809-A9E1-E203996D51E4}" sibTransId="{F137319A-916C-4FCC-B51B-DD920C6C25BA}"/>
    <dgm:cxn modelId="{B6D11D22-109D-3341-96B8-9993A3B3A794}" type="presOf" srcId="{C0611D66-17F4-4FC7-B721-604D51DF1CD5}" destId="{39CFC149-6F75-4C99-8D7C-76080C25514D}" srcOrd="0" destOrd="0" presId="urn:microsoft.com/office/officeart/2018/2/layout/IconCircleList"/>
    <dgm:cxn modelId="{C481153B-19A2-0743-87E8-F957AE0649F2}" type="presOf" srcId="{3E708EF9-2E8F-41F0-BBA6-26231AAD288B}" destId="{7B8FA046-6BCD-4ECE-B14E-B638CFBCF870}" srcOrd="0" destOrd="0" presId="urn:microsoft.com/office/officeart/2018/2/layout/IconCircleList"/>
    <dgm:cxn modelId="{F952573C-E762-6E44-A525-51DB4C4BCD56}" type="presOf" srcId="{A37FEA20-7C67-4E96-803D-6A8A2AE7EA44}" destId="{1F48F55B-13A2-4FC1-88C1-3D0A706190EB}" srcOrd="0" destOrd="0" presId="urn:microsoft.com/office/officeart/2018/2/layout/IconCircleList"/>
    <dgm:cxn modelId="{05DD153F-FACB-ED41-86E4-3C2A537136C9}" type="presOf" srcId="{D5E6C623-95F0-4510-A2CB-B94E9AD40419}" destId="{08B2F68B-06B6-4E30-B492-A1CDA67DAB06}" srcOrd="0" destOrd="0" presId="urn:microsoft.com/office/officeart/2018/2/layout/IconCircleList"/>
    <dgm:cxn modelId="{92E0856C-F245-124D-B1E7-B7B90682B39F}" type="presOf" srcId="{3767F5BF-3884-4CF5-B69A-4D9C4A7D3CF0}" destId="{9F1D5F67-5C2A-4D17-8120-74F2B4DED8D4}" srcOrd="0" destOrd="0" presId="urn:microsoft.com/office/officeart/2018/2/layout/IconCircleList"/>
    <dgm:cxn modelId="{E0B6F054-1C9E-9E47-A235-F068826BDD38}" type="presOf" srcId="{F3BAFD21-732B-4401-8ABF-F767913D2446}" destId="{85896DE4-9C43-491B-AF2A-B201B8A9C910}" srcOrd="0" destOrd="0" presId="urn:microsoft.com/office/officeart/2018/2/layout/IconCircleList"/>
    <dgm:cxn modelId="{C1E28894-0BD5-4452-8112-0CE8A706E087}" srcId="{3767F5BF-3884-4CF5-B69A-4D9C4A7D3CF0}" destId="{C0611D66-17F4-4FC7-B721-604D51DF1CD5}" srcOrd="2" destOrd="0" parTransId="{DFC4831E-34BF-4E4B-9504-AC819D3D87EE}" sibTransId="{CB660919-791F-4CFE-903E-58C4DD900E4E}"/>
    <dgm:cxn modelId="{7E9238B2-2CF1-8241-9321-3A3E9675EF23}" type="presOf" srcId="{E567F009-F286-48AE-8D90-BA3C1F24BE21}" destId="{5CEAFD40-8879-40D6-9929-9A9F324DE10A}" srcOrd="0" destOrd="0" presId="urn:microsoft.com/office/officeart/2018/2/layout/IconCircleList"/>
    <dgm:cxn modelId="{859636D3-C055-2E4D-ACB9-706A642B670B}" type="presOf" srcId="{CB660919-791F-4CFE-903E-58C4DD900E4E}" destId="{D68EE4C1-B75E-4BEE-BB74-A86738C06876}" srcOrd="0" destOrd="0" presId="urn:microsoft.com/office/officeart/2018/2/layout/IconCircleList"/>
    <dgm:cxn modelId="{C0E676DB-6479-4AB7-8581-62CF8B3563E9}" srcId="{3767F5BF-3884-4CF5-B69A-4D9C4A7D3CF0}" destId="{E567F009-F286-48AE-8D90-BA3C1F24BE21}" srcOrd="0" destOrd="0" parTransId="{5B87450D-0AE1-4C85-9340-7DB47FD1A158}" sibTransId="{D5E6C623-95F0-4510-A2CB-B94E9AD40419}"/>
    <dgm:cxn modelId="{70B459FF-A903-4557-B645-27AB10A9981B}" srcId="{3767F5BF-3884-4CF5-B69A-4D9C4A7D3CF0}" destId="{F3BAFD21-732B-4401-8ABF-F767913D2446}" srcOrd="1" destOrd="0" parTransId="{A47E7407-E076-4906-8C3A-513E2DDFB574}" sibTransId="{A37FEA20-7C67-4E96-803D-6A8A2AE7EA44}"/>
    <dgm:cxn modelId="{A1F7FAD8-7050-D542-96B8-F2E4ECB992F8}" type="presParOf" srcId="{9F1D5F67-5C2A-4D17-8120-74F2B4DED8D4}" destId="{4BEEC94D-C493-417A-9B97-C39A535A6F10}" srcOrd="0" destOrd="0" presId="urn:microsoft.com/office/officeart/2018/2/layout/IconCircleList"/>
    <dgm:cxn modelId="{1FDE3C6A-229E-7646-A49E-8DA03792BBCC}" type="presParOf" srcId="{4BEEC94D-C493-417A-9B97-C39A535A6F10}" destId="{3AFE0554-5F9F-4756-B0CD-7C6C55B35ABC}" srcOrd="0" destOrd="0" presId="urn:microsoft.com/office/officeart/2018/2/layout/IconCircleList"/>
    <dgm:cxn modelId="{D746258B-8BF2-7D4E-953A-7CC375A935F7}" type="presParOf" srcId="{3AFE0554-5F9F-4756-B0CD-7C6C55B35ABC}" destId="{305D6400-7030-45E6-8182-73C75EE5D537}" srcOrd="0" destOrd="0" presId="urn:microsoft.com/office/officeart/2018/2/layout/IconCircleList"/>
    <dgm:cxn modelId="{E385A38B-0AA1-BF4C-9396-916A9DC33670}" type="presParOf" srcId="{3AFE0554-5F9F-4756-B0CD-7C6C55B35ABC}" destId="{AF0EA56F-A313-4C6A-85DE-FF0C03933C53}" srcOrd="1" destOrd="0" presId="urn:microsoft.com/office/officeart/2018/2/layout/IconCircleList"/>
    <dgm:cxn modelId="{70803A00-A128-D847-A1FC-EE472412EBE8}" type="presParOf" srcId="{3AFE0554-5F9F-4756-B0CD-7C6C55B35ABC}" destId="{534D632F-556F-451D-AF50-12DCFC1CAE2D}" srcOrd="2" destOrd="0" presId="urn:microsoft.com/office/officeart/2018/2/layout/IconCircleList"/>
    <dgm:cxn modelId="{8D89334F-BAB2-054B-9F6F-AC7B39EF3E65}" type="presParOf" srcId="{3AFE0554-5F9F-4756-B0CD-7C6C55B35ABC}" destId="{5CEAFD40-8879-40D6-9929-9A9F324DE10A}" srcOrd="3" destOrd="0" presId="urn:microsoft.com/office/officeart/2018/2/layout/IconCircleList"/>
    <dgm:cxn modelId="{9A921432-92C2-FB43-B4B2-6DC43BEC73D0}" type="presParOf" srcId="{4BEEC94D-C493-417A-9B97-C39A535A6F10}" destId="{08B2F68B-06B6-4E30-B492-A1CDA67DAB06}" srcOrd="1" destOrd="0" presId="urn:microsoft.com/office/officeart/2018/2/layout/IconCircleList"/>
    <dgm:cxn modelId="{FF5E127F-CE85-9749-8F58-54CE75889258}" type="presParOf" srcId="{4BEEC94D-C493-417A-9B97-C39A535A6F10}" destId="{80CCFB13-5351-407B-93C0-C49D7643BCA9}" srcOrd="2" destOrd="0" presId="urn:microsoft.com/office/officeart/2018/2/layout/IconCircleList"/>
    <dgm:cxn modelId="{3A24356B-2E74-3C48-90C6-495E7EE1350D}" type="presParOf" srcId="{80CCFB13-5351-407B-93C0-C49D7643BCA9}" destId="{20D52164-C87F-4362-AD88-09795B9526AF}" srcOrd="0" destOrd="0" presId="urn:microsoft.com/office/officeart/2018/2/layout/IconCircleList"/>
    <dgm:cxn modelId="{E2100DE2-E947-D141-B8C0-4C95C220B6FF}" type="presParOf" srcId="{80CCFB13-5351-407B-93C0-C49D7643BCA9}" destId="{261C4D7F-251D-4031-9ED2-CCE5AEB2B581}" srcOrd="1" destOrd="0" presId="urn:microsoft.com/office/officeart/2018/2/layout/IconCircleList"/>
    <dgm:cxn modelId="{B7E99D47-7DC1-FB45-A9A5-5470CB166BF4}" type="presParOf" srcId="{80CCFB13-5351-407B-93C0-C49D7643BCA9}" destId="{52DF842E-91E0-4D14-ADAF-EF1038F5419C}" srcOrd="2" destOrd="0" presId="urn:microsoft.com/office/officeart/2018/2/layout/IconCircleList"/>
    <dgm:cxn modelId="{AA79F2BC-CE09-764E-B372-DB5C1C2FA95C}" type="presParOf" srcId="{80CCFB13-5351-407B-93C0-C49D7643BCA9}" destId="{85896DE4-9C43-491B-AF2A-B201B8A9C910}" srcOrd="3" destOrd="0" presId="urn:microsoft.com/office/officeart/2018/2/layout/IconCircleList"/>
    <dgm:cxn modelId="{8ADCF110-A88D-B841-AECD-A43C8FDF3020}" type="presParOf" srcId="{4BEEC94D-C493-417A-9B97-C39A535A6F10}" destId="{1F48F55B-13A2-4FC1-88C1-3D0A706190EB}" srcOrd="3" destOrd="0" presId="urn:microsoft.com/office/officeart/2018/2/layout/IconCircleList"/>
    <dgm:cxn modelId="{7D7DC566-47EA-7646-9B0D-354512A6013F}" type="presParOf" srcId="{4BEEC94D-C493-417A-9B97-C39A535A6F10}" destId="{4C4A4EF4-8306-46BB-8685-E0F291483604}" srcOrd="4" destOrd="0" presId="urn:microsoft.com/office/officeart/2018/2/layout/IconCircleList"/>
    <dgm:cxn modelId="{84C1DB91-FB83-F949-95AE-078CE4B1FD65}" type="presParOf" srcId="{4C4A4EF4-8306-46BB-8685-E0F291483604}" destId="{0F248A2A-AAD7-4188-8E64-8EDF6A1DC12C}" srcOrd="0" destOrd="0" presId="urn:microsoft.com/office/officeart/2018/2/layout/IconCircleList"/>
    <dgm:cxn modelId="{33E1D3A4-B011-7F46-A6D3-BEDC7FDB6306}" type="presParOf" srcId="{4C4A4EF4-8306-46BB-8685-E0F291483604}" destId="{7F88A79D-46D8-4D17-862B-D1A1BA80FFE9}" srcOrd="1" destOrd="0" presId="urn:microsoft.com/office/officeart/2018/2/layout/IconCircleList"/>
    <dgm:cxn modelId="{2D08B19F-811E-2A49-B93B-0B0D20DB9067}" type="presParOf" srcId="{4C4A4EF4-8306-46BB-8685-E0F291483604}" destId="{47264272-E2C6-4734-81EE-1DA869D6ED6E}" srcOrd="2" destOrd="0" presId="urn:microsoft.com/office/officeart/2018/2/layout/IconCircleList"/>
    <dgm:cxn modelId="{6D50A67C-E366-584B-862C-48F9FBB78561}" type="presParOf" srcId="{4C4A4EF4-8306-46BB-8685-E0F291483604}" destId="{39CFC149-6F75-4C99-8D7C-76080C25514D}" srcOrd="3" destOrd="0" presId="urn:microsoft.com/office/officeart/2018/2/layout/IconCircleList"/>
    <dgm:cxn modelId="{829F96E1-43B8-1343-9338-8ACA955AF8EF}" type="presParOf" srcId="{4BEEC94D-C493-417A-9B97-C39A535A6F10}" destId="{D68EE4C1-B75E-4BEE-BB74-A86738C06876}" srcOrd="5" destOrd="0" presId="urn:microsoft.com/office/officeart/2018/2/layout/IconCircleList"/>
    <dgm:cxn modelId="{1CE524FD-AFFA-D94E-B4DA-BAA3CA48F55D}" type="presParOf" srcId="{4BEEC94D-C493-417A-9B97-C39A535A6F10}" destId="{802C9486-4839-43D3-8372-3F1172D68564}" srcOrd="6" destOrd="0" presId="urn:microsoft.com/office/officeart/2018/2/layout/IconCircleList"/>
    <dgm:cxn modelId="{248E84E2-637B-9F49-95A2-9753FCE6C058}" type="presParOf" srcId="{802C9486-4839-43D3-8372-3F1172D68564}" destId="{4499B953-F03D-4ED9-A80D-86B24F5B2F2B}" srcOrd="0" destOrd="0" presId="urn:microsoft.com/office/officeart/2018/2/layout/IconCircleList"/>
    <dgm:cxn modelId="{37FB96A9-9549-7A42-B147-44488A4D63C1}" type="presParOf" srcId="{802C9486-4839-43D3-8372-3F1172D68564}" destId="{5BF84F01-B73A-471F-849B-3823326585DB}" srcOrd="1" destOrd="0" presId="urn:microsoft.com/office/officeart/2018/2/layout/IconCircleList"/>
    <dgm:cxn modelId="{9E4D381A-C696-7443-93B0-D944B18A52C0}" type="presParOf" srcId="{802C9486-4839-43D3-8372-3F1172D68564}" destId="{C90BD69C-FA7C-42D8-991E-5014CDAB0286}" srcOrd="2" destOrd="0" presId="urn:microsoft.com/office/officeart/2018/2/layout/IconCircleList"/>
    <dgm:cxn modelId="{44901449-D009-664E-BB81-569113E95532}" type="presParOf" srcId="{802C9486-4839-43D3-8372-3F1172D68564}" destId="{7B8FA046-6BCD-4ECE-B14E-B638CFBCF870}"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C561F9-2633-47E9-B176-22A80256B5F9}">
      <dsp:nvSpPr>
        <dsp:cNvPr id="0" name=""/>
        <dsp:cNvSpPr/>
      </dsp:nvSpPr>
      <dsp:spPr>
        <a:xfrm>
          <a:off x="4640" y="31712"/>
          <a:ext cx="2028781" cy="13313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latin typeface="Calibri" panose="020F0502020204030204"/>
              <a:ea typeface="+mn-ea"/>
              <a:cs typeface="+mn-cs"/>
            </a:rPr>
            <a:t>Streamline processes</a:t>
          </a:r>
        </a:p>
        <a:p>
          <a:pPr marL="0" lvl="0" indent="0" algn="ctr" defTabSz="622300">
            <a:lnSpc>
              <a:spcPct val="90000"/>
            </a:lnSpc>
            <a:spcBef>
              <a:spcPct val="0"/>
            </a:spcBef>
            <a:spcAft>
              <a:spcPct val="35000"/>
            </a:spcAft>
            <a:buNone/>
          </a:pPr>
          <a:r>
            <a:rPr lang="en-US" sz="1400" b="1" kern="1200">
              <a:latin typeface="Calibri" panose="020F0502020204030204"/>
              <a:ea typeface="+mn-ea"/>
              <a:cs typeface="+mn-cs"/>
            </a:rPr>
            <a:t>+</a:t>
          </a:r>
        </a:p>
        <a:p>
          <a:pPr marL="0" lvl="0" indent="0" algn="ctr" defTabSz="622300">
            <a:lnSpc>
              <a:spcPct val="90000"/>
            </a:lnSpc>
            <a:spcBef>
              <a:spcPct val="0"/>
            </a:spcBef>
            <a:spcAft>
              <a:spcPct val="35000"/>
            </a:spcAft>
            <a:buNone/>
          </a:pPr>
          <a:r>
            <a:rPr lang="en-US" sz="1400" b="1" kern="1200">
              <a:latin typeface="Calibri" panose="020F0502020204030204"/>
              <a:ea typeface="+mn-ea"/>
              <a:cs typeface="+mn-cs"/>
            </a:rPr>
            <a:t>Clear solar guidelines</a:t>
          </a:r>
        </a:p>
      </dsp:txBody>
      <dsp:txXfrm>
        <a:off x="43635" y="70707"/>
        <a:ext cx="1950791" cy="1253397"/>
      </dsp:txXfrm>
    </dsp:sp>
    <dsp:sp modelId="{D5B8EE3B-F416-4CCF-882C-3029DECD985E}">
      <dsp:nvSpPr>
        <dsp:cNvPr id="0" name=""/>
        <dsp:cNvSpPr/>
      </dsp:nvSpPr>
      <dsp:spPr>
        <a:xfrm>
          <a:off x="2236299" y="445837"/>
          <a:ext cx="430101" cy="5031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b="0" kern="1200">
            <a:solidFill>
              <a:schemeClr val="tx1"/>
            </a:solidFill>
            <a:latin typeface="Calibri" panose="020F0502020204030204"/>
            <a:ea typeface="+mn-ea"/>
            <a:cs typeface="+mn-cs"/>
          </a:endParaRPr>
        </a:p>
      </dsp:txBody>
      <dsp:txXfrm>
        <a:off x="2236299" y="546464"/>
        <a:ext cx="301071" cy="301883"/>
      </dsp:txXfrm>
    </dsp:sp>
    <dsp:sp modelId="{0112B574-5EA9-4ECE-A039-2231D9657F0F}">
      <dsp:nvSpPr>
        <dsp:cNvPr id="0" name=""/>
        <dsp:cNvSpPr/>
      </dsp:nvSpPr>
      <dsp:spPr>
        <a:xfrm>
          <a:off x="2844933" y="31712"/>
          <a:ext cx="2028781" cy="13313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latin typeface="Calibri" panose="020F0502020204030204"/>
              <a:ea typeface="+mn-ea"/>
              <a:cs typeface="+mn-cs"/>
            </a:rPr>
            <a:t>Better submittals to local government departments </a:t>
          </a:r>
        </a:p>
        <a:p>
          <a:pPr marL="0" lvl="0" indent="0" algn="ctr" defTabSz="622300">
            <a:lnSpc>
              <a:spcPct val="90000"/>
            </a:lnSpc>
            <a:spcBef>
              <a:spcPct val="0"/>
            </a:spcBef>
            <a:spcAft>
              <a:spcPct val="35000"/>
            </a:spcAft>
            <a:buNone/>
          </a:pPr>
          <a:r>
            <a:rPr lang="en-US" sz="1400" b="1" kern="1200">
              <a:latin typeface="Calibri" panose="020F0502020204030204"/>
              <a:ea typeface="+mn-ea"/>
              <a:cs typeface="+mn-cs"/>
            </a:rPr>
            <a:t>+</a:t>
          </a:r>
        </a:p>
        <a:p>
          <a:pPr marL="0" lvl="0" indent="0" algn="ctr" defTabSz="622300">
            <a:lnSpc>
              <a:spcPct val="90000"/>
            </a:lnSpc>
            <a:spcBef>
              <a:spcPct val="0"/>
            </a:spcBef>
            <a:spcAft>
              <a:spcPct val="35000"/>
            </a:spcAft>
            <a:buNone/>
          </a:pPr>
          <a:r>
            <a:rPr lang="en-US" sz="1400" b="1" kern="1200">
              <a:latin typeface="Calibri" panose="020F0502020204030204"/>
              <a:ea typeface="+mn-ea"/>
              <a:cs typeface="+mn-cs"/>
            </a:rPr>
            <a:t>Solar training for staff</a:t>
          </a:r>
        </a:p>
      </dsp:txBody>
      <dsp:txXfrm>
        <a:off x="2883928" y="70707"/>
        <a:ext cx="1950791" cy="1253397"/>
      </dsp:txXfrm>
    </dsp:sp>
    <dsp:sp modelId="{D287A5D3-04FA-43EB-9688-64449575C181}">
      <dsp:nvSpPr>
        <dsp:cNvPr id="0" name=""/>
        <dsp:cNvSpPr/>
      </dsp:nvSpPr>
      <dsp:spPr>
        <a:xfrm>
          <a:off x="5076593" y="445837"/>
          <a:ext cx="430101" cy="5031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b="0" kern="1200">
            <a:solidFill>
              <a:schemeClr val="tx1"/>
            </a:solidFill>
            <a:latin typeface="Calibri" panose="020F0502020204030204"/>
            <a:ea typeface="+mn-ea"/>
            <a:cs typeface="+mn-cs"/>
          </a:endParaRPr>
        </a:p>
      </dsp:txBody>
      <dsp:txXfrm>
        <a:off x="5076593" y="546464"/>
        <a:ext cx="301071" cy="301883"/>
      </dsp:txXfrm>
    </dsp:sp>
    <dsp:sp modelId="{1C796DBA-4812-4CC9-9F46-C4325EF17F0B}">
      <dsp:nvSpPr>
        <dsp:cNvPr id="0" name=""/>
        <dsp:cNvSpPr/>
      </dsp:nvSpPr>
      <dsp:spPr>
        <a:xfrm>
          <a:off x="5685227" y="31712"/>
          <a:ext cx="2028781" cy="13313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latin typeface="Calibri" panose="020F0502020204030204"/>
              <a:ea typeface="+mn-ea"/>
              <a:cs typeface="+mn-cs"/>
            </a:rPr>
            <a:t>Shorter processing times</a:t>
          </a:r>
        </a:p>
      </dsp:txBody>
      <dsp:txXfrm>
        <a:off x="5724222" y="70707"/>
        <a:ext cx="1950791" cy="1253397"/>
      </dsp:txXfrm>
    </dsp:sp>
    <dsp:sp modelId="{099255BD-577C-452C-B09E-CAB31C7EBA1F}">
      <dsp:nvSpPr>
        <dsp:cNvPr id="0" name=""/>
        <dsp:cNvSpPr/>
      </dsp:nvSpPr>
      <dsp:spPr>
        <a:xfrm>
          <a:off x="7916887" y="445837"/>
          <a:ext cx="430101" cy="5031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b="0" kern="1200">
            <a:solidFill>
              <a:schemeClr val="tx1"/>
            </a:solidFill>
            <a:latin typeface="Calibri" panose="020F0502020204030204"/>
            <a:ea typeface="+mn-ea"/>
            <a:cs typeface="+mn-cs"/>
          </a:endParaRPr>
        </a:p>
      </dsp:txBody>
      <dsp:txXfrm>
        <a:off x="7916887" y="546464"/>
        <a:ext cx="301071" cy="301883"/>
      </dsp:txXfrm>
    </dsp:sp>
    <dsp:sp modelId="{A32FF1CA-5C0A-4132-BDA9-E2EB32A6413A}">
      <dsp:nvSpPr>
        <dsp:cNvPr id="0" name=""/>
        <dsp:cNvSpPr/>
      </dsp:nvSpPr>
      <dsp:spPr>
        <a:xfrm>
          <a:off x="8525521" y="31712"/>
          <a:ext cx="2028781" cy="13313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latin typeface="Calibri" panose="020F0502020204030204"/>
              <a:ea typeface="+mn-ea"/>
              <a:cs typeface="+mn-cs"/>
            </a:rPr>
            <a:t>Time savings for department staff</a:t>
          </a:r>
        </a:p>
        <a:p>
          <a:pPr marL="0" lvl="0" indent="0" algn="ctr" defTabSz="622300">
            <a:lnSpc>
              <a:spcPct val="90000"/>
            </a:lnSpc>
            <a:spcBef>
              <a:spcPct val="0"/>
            </a:spcBef>
            <a:spcAft>
              <a:spcPct val="35000"/>
            </a:spcAft>
            <a:buNone/>
          </a:pPr>
          <a:r>
            <a:rPr lang="en-US" sz="1400" b="1" kern="1200">
              <a:latin typeface="Calibri" panose="020F0502020204030204"/>
              <a:ea typeface="+mn-ea"/>
              <a:cs typeface="+mn-cs"/>
            </a:rPr>
            <a:t>+</a:t>
          </a:r>
        </a:p>
        <a:p>
          <a:pPr marL="0" lvl="0" indent="0" algn="ctr" defTabSz="622300">
            <a:lnSpc>
              <a:spcPct val="90000"/>
            </a:lnSpc>
            <a:spcBef>
              <a:spcPct val="0"/>
            </a:spcBef>
            <a:spcAft>
              <a:spcPct val="35000"/>
            </a:spcAft>
            <a:buNone/>
          </a:pPr>
          <a:r>
            <a:rPr lang="en-US" sz="1400" b="1" kern="1200">
              <a:latin typeface="Calibri" panose="020F0502020204030204"/>
              <a:ea typeface="+mn-ea"/>
              <a:cs typeface="+mn-cs"/>
            </a:rPr>
            <a:t>Budget savings for local governments</a:t>
          </a:r>
        </a:p>
      </dsp:txBody>
      <dsp:txXfrm>
        <a:off x="8564516" y="70707"/>
        <a:ext cx="1950791" cy="12533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C561F9-2633-47E9-B176-22A80256B5F9}">
      <dsp:nvSpPr>
        <dsp:cNvPr id="0" name=""/>
        <dsp:cNvSpPr/>
      </dsp:nvSpPr>
      <dsp:spPr>
        <a:xfrm>
          <a:off x="6898" y="0"/>
          <a:ext cx="2061979" cy="11723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latin typeface="Calibri" panose="020F0502020204030204"/>
              <a:ea typeface="+mn-ea"/>
              <a:cs typeface="+mn-cs"/>
            </a:rPr>
            <a:t>Annual Survey</a:t>
          </a:r>
        </a:p>
      </dsp:txBody>
      <dsp:txXfrm>
        <a:off x="41235" y="34337"/>
        <a:ext cx="1993305" cy="1103675"/>
      </dsp:txXfrm>
    </dsp:sp>
    <dsp:sp modelId="{D5B8EE3B-F416-4CCF-882C-3029DECD985E}">
      <dsp:nvSpPr>
        <dsp:cNvPr id="0" name=""/>
        <dsp:cNvSpPr/>
      </dsp:nvSpPr>
      <dsp:spPr>
        <a:xfrm>
          <a:off x="2275075" y="330489"/>
          <a:ext cx="437139" cy="5113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b="0" kern="1200">
            <a:solidFill>
              <a:schemeClr val="tx1"/>
            </a:solidFill>
            <a:latin typeface="Calibri" panose="020F0502020204030204"/>
            <a:ea typeface="+mn-ea"/>
            <a:cs typeface="+mn-cs"/>
          </a:endParaRPr>
        </a:p>
      </dsp:txBody>
      <dsp:txXfrm>
        <a:off x="2275075" y="432763"/>
        <a:ext cx="305997" cy="306822"/>
      </dsp:txXfrm>
    </dsp:sp>
    <dsp:sp modelId="{C868631B-A9A0-460F-AB04-9203C0FC6A9B}">
      <dsp:nvSpPr>
        <dsp:cNvPr id="0" name=""/>
        <dsp:cNvSpPr/>
      </dsp:nvSpPr>
      <dsp:spPr>
        <a:xfrm>
          <a:off x="2893669" y="0"/>
          <a:ext cx="2061979" cy="11723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latin typeface="Calibri" panose="020F0502020204030204"/>
              <a:ea typeface="+mn-ea"/>
              <a:cs typeface="+mn-cs"/>
            </a:rPr>
            <a:t>DOE Annual Fleet Report </a:t>
          </a:r>
          <a:endParaRPr lang="en-US" sz="2200" kern="1200"/>
        </a:p>
      </dsp:txBody>
      <dsp:txXfrm>
        <a:off x="2928006" y="34337"/>
        <a:ext cx="1993305" cy="1103675"/>
      </dsp:txXfrm>
    </dsp:sp>
    <dsp:sp modelId="{5EA7A40B-9EDE-4631-859C-04DA412CDFB6}">
      <dsp:nvSpPr>
        <dsp:cNvPr id="0" name=""/>
        <dsp:cNvSpPr/>
      </dsp:nvSpPr>
      <dsp:spPr>
        <a:xfrm>
          <a:off x="5161846" y="330489"/>
          <a:ext cx="437139" cy="5113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161846" y="432763"/>
        <a:ext cx="305997" cy="306822"/>
      </dsp:txXfrm>
    </dsp:sp>
    <dsp:sp modelId="{1C796DBA-4812-4CC9-9F46-C4325EF17F0B}">
      <dsp:nvSpPr>
        <dsp:cNvPr id="0" name=""/>
        <dsp:cNvSpPr/>
      </dsp:nvSpPr>
      <dsp:spPr>
        <a:xfrm>
          <a:off x="5780440" y="0"/>
          <a:ext cx="2061979" cy="11723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a:latin typeface="Calibri" panose="020F0502020204030204"/>
              <a:ea typeface="+mn-ea"/>
              <a:cs typeface="+mn-cs"/>
            </a:rPr>
            <a:t>Fleet Recognition Awards</a:t>
          </a:r>
        </a:p>
      </dsp:txBody>
      <dsp:txXfrm>
        <a:off x="5814777" y="34337"/>
        <a:ext cx="1993305" cy="1103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FF8E5-11EE-4331-94C9-113DED70853A}">
      <dsp:nvSpPr>
        <dsp:cNvPr id="0" name=""/>
        <dsp:cNvSpPr/>
      </dsp:nvSpPr>
      <dsp:spPr>
        <a:xfrm>
          <a:off x="0" y="525"/>
          <a:ext cx="10300448" cy="122933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F54700-E3F4-464A-880D-A53DC31D7B3F}">
      <dsp:nvSpPr>
        <dsp:cNvPr id="0" name=""/>
        <dsp:cNvSpPr/>
      </dsp:nvSpPr>
      <dsp:spPr>
        <a:xfrm>
          <a:off x="371874" y="277126"/>
          <a:ext cx="676136" cy="6761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3547AC3-15A4-4973-B6F5-3FD63C637076}">
      <dsp:nvSpPr>
        <dsp:cNvPr id="0" name=""/>
        <dsp:cNvSpPr/>
      </dsp:nvSpPr>
      <dsp:spPr>
        <a:xfrm>
          <a:off x="1419886" y="525"/>
          <a:ext cx="8880561" cy="1229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105" tIns="130105" rIns="130105" bIns="130105" numCol="1" spcCol="1270" anchor="ctr" anchorCtr="0">
          <a:noAutofit/>
        </a:bodyPr>
        <a:lstStyle/>
        <a:p>
          <a:pPr marL="0" lvl="0" indent="0" algn="l" defTabSz="844550">
            <a:lnSpc>
              <a:spcPct val="90000"/>
            </a:lnSpc>
            <a:spcBef>
              <a:spcPct val="0"/>
            </a:spcBef>
            <a:spcAft>
              <a:spcPct val="35000"/>
            </a:spcAft>
            <a:buNone/>
          </a:pPr>
          <a:r>
            <a:rPr lang="en-US" sz="1900" b="1" kern="1200"/>
            <a:t>Reporting Template</a:t>
          </a:r>
          <a:r>
            <a:rPr lang="en-US" sz="1900" kern="1200"/>
            <a:t> for collecting data and submitting the report- </a:t>
          </a:r>
          <a:r>
            <a:rPr lang="en-US" sz="1900" u="sng" kern="1200">
              <a:hlinkClick xmlns:r="http://schemas.openxmlformats.org/officeDocument/2006/relationships" r:id="rId3"/>
            </a:rPr>
            <a:t>download at this link</a:t>
          </a:r>
          <a:endParaRPr lang="en-US" sz="1900" kern="1200"/>
        </a:p>
      </dsp:txBody>
      <dsp:txXfrm>
        <a:off x="1419886" y="525"/>
        <a:ext cx="8880561" cy="1229338"/>
      </dsp:txXfrm>
    </dsp:sp>
    <dsp:sp modelId="{E97D343E-7D16-4BE7-AB2F-50735CECC4D9}">
      <dsp:nvSpPr>
        <dsp:cNvPr id="0" name=""/>
        <dsp:cNvSpPr/>
      </dsp:nvSpPr>
      <dsp:spPr>
        <a:xfrm>
          <a:off x="0" y="1537198"/>
          <a:ext cx="10300448" cy="122933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E487F9-C937-43BC-915B-B8B7A1CD6ED0}">
      <dsp:nvSpPr>
        <dsp:cNvPr id="0" name=""/>
        <dsp:cNvSpPr/>
      </dsp:nvSpPr>
      <dsp:spPr>
        <a:xfrm>
          <a:off x="371874" y="1813799"/>
          <a:ext cx="676136" cy="676136"/>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CDE8DE0-848C-45CB-A2C8-9682290647BA}">
      <dsp:nvSpPr>
        <dsp:cNvPr id="0" name=""/>
        <dsp:cNvSpPr/>
      </dsp:nvSpPr>
      <dsp:spPr>
        <a:xfrm>
          <a:off x="1419886" y="1537198"/>
          <a:ext cx="8880561" cy="1229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105" tIns="130105" rIns="130105" bIns="130105" numCol="1" spcCol="1270" anchor="ctr" anchorCtr="0">
          <a:noAutofit/>
        </a:bodyPr>
        <a:lstStyle/>
        <a:p>
          <a:pPr marL="0" lvl="0" indent="0" algn="l" defTabSz="844550">
            <a:lnSpc>
              <a:spcPct val="90000"/>
            </a:lnSpc>
            <a:spcBef>
              <a:spcPct val="0"/>
            </a:spcBef>
            <a:spcAft>
              <a:spcPct val="35000"/>
            </a:spcAft>
            <a:buNone/>
          </a:pPr>
          <a:r>
            <a:rPr lang="en-US" sz="1900" kern="1200"/>
            <a:t>SPEER has developed a</a:t>
          </a:r>
          <a:r>
            <a:rPr lang="en-US" sz="1900" b="1" kern="1200"/>
            <a:t> Frequently Asked Questions guide for </a:t>
          </a:r>
          <a:r>
            <a:rPr lang="en-US" sz="1900" u="sng" kern="1200">
              <a:hlinkClick xmlns:r="http://schemas.openxmlformats.org/officeDocument/2006/relationships" r:id="rId6"/>
            </a:rPr>
            <a:t>download</a:t>
          </a:r>
          <a:r>
            <a:rPr lang="en-US" sz="1900" b="1" kern="1200"/>
            <a:t> and a </a:t>
          </a:r>
          <a:r>
            <a:rPr lang="en-US" sz="1900" u="sng" kern="1200">
              <a:hlinkClick xmlns:r="http://schemas.openxmlformats.org/officeDocument/2006/relationships" r:id="rId7"/>
            </a:rPr>
            <a:t>website</a:t>
          </a:r>
          <a:r>
            <a:rPr lang="en-US" sz="1900" b="1" kern="1200"/>
            <a:t> </a:t>
          </a:r>
          <a:r>
            <a:rPr lang="en-US" sz="1900" kern="1200"/>
            <a:t>to support political subdivisions with their 2021 reporting, and we are available to answer questions or provide technical support to any reporting entities</a:t>
          </a:r>
        </a:p>
      </dsp:txBody>
      <dsp:txXfrm>
        <a:off x="1419886" y="1537198"/>
        <a:ext cx="8880561" cy="1229338"/>
      </dsp:txXfrm>
    </dsp:sp>
    <dsp:sp modelId="{B33C4DAA-C29D-4A05-BC9E-29D98ECB4BA4}">
      <dsp:nvSpPr>
        <dsp:cNvPr id="0" name=""/>
        <dsp:cNvSpPr/>
      </dsp:nvSpPr>
      <dsp:spPr>
        <a:xfrm>
          <a:off x="0" y="3073871"/>
          <a:ext cx="10300448" cy="122933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820BAB-DD19-4834-8427-570C6ACE1C75}">
      <dsp:nvSpPr>
        <dsp:cNvPr id="0" name=""/>
        <dsp:cNvSpPr/>
      </dsp:nvSpPr>
      <dsp:spPr>
        <a:xfrm>
          <a:off x="371874" y="3350473"/>
          <a:ext cx="676136" cy="676136"/>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4485C1-FAC7-4C6F-8703-980102501572}">
      <dsp:nvSpPr>
        <dsp:cNvPr id="0" name=""/>
        <dsp:cNvSpPr/>
      </dsp:nvSpPr>
      <dsp:spPr>
        <a:xfrm>
          <a:off x="1419886" y="3073871"/>
          <a:ext cx="8880561" cy="1229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105" tIns="130105" rIns="130105" bIns="130105" numCol="1" spcCol="1270" anchor="ctr" anchorCtr="0">
          <a:noAutofit/>
        </a:bodyPr>
        <a:lstStyle/>
        <a:p>
          <a:pPr marL="0" lvl="0" indent="0" algn="l" defTabSz="844550">
            <a:lnSpc>
              <a:spcPct val="90000"/>
            </a:lnSpc>
            <a:spcBef>
              <a:spcPct val="0"/>
            </a:spcBef>
            <a:spcAft>
              <a:spcPct val="35000"/>
            </a:spcAft>
            <a:buNone/>
          </a:pPr>
          <a:r>
            <a:rPr lang="en-US" sz="1900" kern="1200"/>
            <a:t>State Energy Conservation Office’s </a:t>
          </a:r>
          <a:r>
            <a:rPr lang="en-US" sz="1900" kern="1200">
              <a:hlinkClick xmlns:r="http://schemas.openxmlformats.org/officeDocument/2006/relationships" r:id="rId10"/>
            </a:rPr>
            <a:t>energy dashboard</a:t>
          </a:r>
          <a:endParaRPr lang="en-US" sz="1900" kern="1200"/>
        </a:p>
      </dsp:txBody>
      <dsp:txXfrm>
        <a:off x="1419886" y="3073871"/>
        <a:ext cx="8880561" cy="12293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DA7FDB-88FF-4432-9FF0-F0F4B6C9AD11}">
      <dsp:nvSpPr>
        <dsp:cNvPr id="0" name=""/>
        <dsp:cNvSpPr/>
      </dsp:nvSpPr>
      <dsp:spPr>
        <a:xfrm>
          <a:off x="64566" y="0"/>
          <a:ext cx="6683914" cy="1215958"/>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mn-lt"/>
            </a:rPr>
            <a:t>Local Government Energy Reporting Forms Submitted to SECO </a:t>
          </a:r>
        </a:p>
      </dsp:txBody>
      <dsp:txXfrm>
        <a:off x="100180" y="35614"/>
        <a:ext cx="5269051" cy="1144730"/>
      </dsp:txXfrm>
    </dsp:sp>
    <dsp:sp modelId="{FACA45D7-18D7-4735-911A-8FCC06C3D74B}">
      <dsp:nvSpPr>
        <dsp:cNvPr id="0" name=""/>
        <dsp:cNvSpPr/>
      </dsp:nvSpPr>
      <dsp:spPr>
        <a:xfrm>
          <a:off x="559777" y="1437042"/>
          <a:ext cx="6683914" cy="1215958"/>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mn-lt"/>
            </a:rPr>
            <a:t>Data Processed and Reported to the Texas </a:t>
          </a:r>
          <a:r>
            <a:rPr lang="en-US" sz="2400" b="1" kern="1200" err="1">
              <a:latin typeface="+mn-lt"/>
            </a:rPr>
            <a:t>A&amp;M</a:t>
          </a:r>
          <a:r>
            <a:rPr lang="en-US" sz="2400" b="1" kern="1200">
              <a:latin typeface="+mn-lt"/>
            </a:rPr>
            <a:t> Energy Systems Laboratory (ESL)</a:t>
          </a:r>
        </a:p>
      </dsp:txBody>
      <dsp:txXfrm>
        <a:off x="595391" y="1472656"/>
        <a:ext cx="5262535" cy="1144730"/>
      </dsp:txXfrm>
    </dsp:sp>
    <dsp:sp modelId="{4571EC3E-32B2-4D74-B83C-4CFBEF168EFB}">
      <dsp:nvSpPr>
        <dsp:cNvPr id="0" name=""/>
        <dsp:cNvSpPr/>
      </dsp:nvSpPr>
      <dsp:spPr>
        <a:xfrm>
          <a:off x="1111200" y="2874084"/>
          <a:ext cx="6683914" cy="1215958"/>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mn-lt"/>
            </a:rPr>
            <a:t>ESL Estimates Total NO</a:t>
          </a:r>
          <a:r>
            <a:rPr lang="en-US" sz="2400" b="1" kern="1200" baseline="-25000">
              <a:latin typeface="+mn-lt"/>
            </a:rPr>
            <a:t>X</a:t>
          </a:r>
          <a:r>
            <a:rPr lang="en-US" sz="2400" b="1" kern="1200">
              <a:latin typeface="+mn-lt"/>
            </a:rPr>
            <a:t> Reductions and Submits to Texas Commission on Environmental Quality (TCEQ) </a:t>
          </a:r>
        </a:p>
      </dsp:txBody>
      <dsp:txXfrm>
        <a:off x="1146814" y="2909698"/>
        <a:ext cx="5270890" cy="1144730"/>
      </dsp:txXfrm>
    </dsp:sp>
    <dsp:sp modelId="{2A2B9556-4F86-49DD-8D12-A665591FBF87}">
      <dsp:nvSpPr>
        <dsp:cNvPr id="0" name=""/>
        <dsp:cNvSpPr/>
      </dsp:nvSpPr>
      <dsp:spPr>
        <a:xfrm>
          <a:off x="1670978" y="4311127"/>
          <a:ext cx="6683914" cy="1215958"/>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mn-lt"/>
            </a:rPr>
            <a:t>TCEQ Includes in the Texas Emissions Reduction Plan (TERP) Biennial Report to the Texas Legislature   </a:t>
          </a:r>
        </a:p>
      </dsp:txBody>
      <dsp:txXfrm>
        <a:off x="1706592" y="4346741"/>
        <a:ext cx="5262535" cy="1144730"/>
      </dsp:txXfrm>
    </dsp:sp>
    <dsp:sp modelId="{B568BFC3-3247-4A2F-9CF0-6C8EA24C31CE}">
      <dsp:nvSpPr>
        <dsp:cNvPr id="0" name=""/>
        <dsp:cNvSpPr/>
      </dsp:nvSpPr>
      <dsp:spPr>
        <a:xfrm>
          <a:off x="5893541" y="931313"/>
          <a:ext cx="790373" cy="790373"/>
        </a:xfrm>
        <a:prstGeom prst="downArrow">
          <a:avLst>
            <a:gd name="adj1" fmla="val 55000"/>
            <a:gd name="adj2" fmla="val 45000"/>
          </a:avLst>
        </a:prstGeom>
        <a:solidFill>
          <a:schemeClr val="accent6">
            <a:alpha val="90000"/>
            <a:tint val="40000"/>
            <a:hueOff val="0"/>
            <a:satOff val="0"/>
            <a:lumOff val="0"/>
            <a:alphaOff val="0"/>
          </a:schemeClr>
        </a:solidFill>
        <a:ln w="15875"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b="1" kern="1200">
            <a:latin typeface="+mn-lt"/>
          </a:endParaRPr>
        </a:p>
      </dsp:txBody>
      <dsp:txXfrm>
        <a:off x="6071375" y="931313"/>
        <a:ext cx="434705" cy="594756"/>
      </dsp:txXfrm>
    </dsp:sp>
    <dsp:sp modelId="{21575FD6-F208-4884-9728-E364980717A2}">
      <dsp:nvSpPr>
        <dsp:cNvPr id="0" name=""/>
        <dsp:cNvSpPr/>
      </dsp:nvSpPr>
      <dsp:spPr>
        <a:xfrm>
          <a:off x="6453318" y="2368356"/>
          <a:ext cx="790373" cy="790373"/>
        </a:xfrm>
        <a:prstGeom prst="downArrow">
          <a:avLst>
            <a:gd name="adj1" fmla="val 55000"/>
            <a:gd name="adj2" fmla="val 45000"/>
          </a:avLst>
        </a:prstGeom>
        <a:solidFill>
          <a:schemeClr val="accent6">
            <a:alpha val="90000"/>
            <a:tint val="40000"/>
            <a:hueOff val="0"/>
            <a:satOff val="0"/>
            <a:lumOff val="0"/>
            <a:alphaOff val="0"/>
          </a:schemeClr>
        </a:solidFill>
        <a:ln w="15875"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b="1" kern="1200">
            <a:latin typeface="+mn-lt"/>
          </a:endParaRPr>
        </a:p>
      </dsp:txBody>
      <dsp:txXfrm>
        <a:off x="6631152" y="2368356"/>
        <a:ext cx="434705" cy="594756"/>
      </dsp:txXfrm>
    </dsp:sp>
    <dsp:sp modelId="{0E89F95D-F6B4-461C-8795-DA52998627C3}">
      <dsp:nvSpPr>
        <dsp:cNvPr id="0" name=""/>
        <dsp:cNvSpPr/>
      </dsp:nvSpPr>
      <dsp:spPr>
        <a:xfrm>
          <a:off x="7004741" y="3805398"/>
          <a:ext cx="790373" cy="790373"/>
        </a:xfrm>
        <a:prstGeom prst="downArrow">
          <a:avLst>
            <a:gd name="adj1" fmla="val 55000"/>
            <a:gd name="adj2" fmla="val 45000"/>
          </a:avLst>
        </a:prstGeom>
        <a:solidFill>
          <a:schemeClr val="accent6">
            <a:alpha val="90000"/>
            <a:tint val="40000"/>
            <a:hueOff val="0"/>
            <a:satOff val="0"/>
            <a:lumOff val="0"/>
            <a:alphaOff val="0"/>
          </a:schemeClr>
        </a:solidFill>
        <a:ln w="15875"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b="1" kern="1200">
            <a:latin typeface="+mn-lt"/>
          </a:endParaRPr>
        </a:p>
      </dsp:txBody>
      <dsp:txXfrm>
        <a:off x="7182575" y="3805398"/>
        <a:ext cx="434705" cy="5947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DA7FDB-88FF-4432-9FF0-F0F4B6C9AD11}">
      <dsp:nvSpPr>
        <dsp:cNvPr id="0" name=""/>
        <dsp:cNvSpPr/>
      </dsp:nvSpPr>
      <dsp:spPr>
        <a:xfrm>
          <a:off x="83725" y="0"/>
          <a:ext cx="8667217" cy="1189993"/>
        </a:xfrm>
        <a:prstGeom prst="roundRect">
          <a:avLst>
            <a:gd name="adj" fmla="val 10000"/>
          </a:avLst>
        </a:prstGeom>
        <a:solidFill>
          <a:srgbClr val="3E885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mn-lt"/>
            </a:rPr>
            <a:t>Effectively Manage Energy Consumption Informed by Data Collection</a:t>
          </a:r>
        </a:p>
      </dsp:txBody>
      <dsp:txXfrm>
        <a:off x="118579" y="34854"/>
        <a:ext cx="7282566" cy="1120285"/>
      </dsp:txXfrm>
    </dsp:sp>
    <dsp:sp modelId="{FACA45D7-18D7-4735-911A-8FCC06C3D74B}">
      <dsp:nvSpPr>
        <dsp:cNvPr id="0" name=""/>
        <dsp:cNvSpPr/>
      </dsp:nvSpPr>
      <dsp:spPr>
        <a:xfrm>
          <a:off x="91699" y="1339383"/>
          <a:ext cx="8667217" cy="1189993"/>
        </a:xfrm>
        <a:prstGeom prst="roundRect">
          <a:avLst>
            <a:gd name="adj" fmla="val 10000"/>
          </a:avLst>
        </a:prstGeom>
        <a:solidFill>
          <a:srgbClr val="3E885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mn-lt"/>
            </a:rPr>
            <a:t>Ability to Measure Performance Among Peer Entities Using SECO’s “Energy Consumption Reporting Dashboard”</a:t>
          </a:r>
        </a:p>
      </dsp:txBody>
      <dsp:txXfrm>
        <a:off x="126553" y="1374237"/>
        <a:ext cx="7098134" cy="1120285"/>
      </dsp:txXfrm>
    </dsp:sp>
    <dsp:sp modelId="{4571EC3E-32B2-4D74-B83C-4CFBEF168EFB}">
      <dsp:nvSpPr>
        <dsp:cNvPr id="0" name=""/>
        <dsp:cNvSpPr/>
      </dsp:nvSpPr>
      <dsp:spPr>
        <a:xfrm>
          <a:off x="117874" y="2724260"/>
          <a:ext cx="8667217" cy="1189993"/>
        </a:xfrm>
        <a:prstGeom prst="roundRect">
          <a:avLst>
            <a:gd name="adj" fmla="val 10000"/>
          </a:avLst>
        </a:prstGeom>
        <a:solidFill>
          <a:srgbClr val="3E885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mn-lt"/>
            </a:rPr>
            <a:t>Identify Opportunities for Energy Efficiency Projects </a:t>
          </a:r>
        </a:p>
      </dsp:txBody>
      <dsp:txXfrm>
        <a:off x="152728" y="2759114"/>
        <a:ext cx="7108968" cy="1120285"/>
      </dsp:txXfrm>
    </dsp:sp>
    <dsp:sp modelId="{2A2B9556-4F86-49DD-8D12-A665591FBF87}">
      <dsp:nvSpPr>
        <dsp:cNvPr id="0" name=""/>
        <dsp:cNvSpPr/>
      </dsp:nvSpPr>
      <dsp:spPr>
        <a:xfrm>
          <a:off x="102013" y="4086372"/>
          <a:ext cx="8667217" cy="1189993"/>
        </a:xfrm>
        <a:prstGeom prst="roundRect">
          <a:avLst>
            <a:gd name="adj" fmla="val 10000"/>
          </a:avLst>
        </a:prstGeom>
        <a:solidFill>
          <a:srgbClr val="3E885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mn-lt"/>
            </a:rPr>
            <a:t>Pursue No-Cost Technical Assistance and Resources Through SECO to Accomplish Energy Efficiency Projects</a:t>
          </a:r>
        </a:p>
      </dsp:txBody>
      <dsp:txXfrm>
        <a:off x="136867" y="4121226"/>
        <a:ext cx="7098134" cy="1120285"/>
      </dsp:txXfrm>
    </dsp:sp>
    <dsp:sp modelId="{B568BFC3-3247-4A2F-9CF0-6C8EA24C31CE}">
      <dsp:nvSpPr>
        <dsp:cNvPr id="0" name=""/>
        <dsp:cNvSpPr/>
      </dsp:nvSpPr>
      <dsp:spPr>
        <a:xfrm>
          <a:off x="10060526" y="0"/>
          <a:ext cx="773495" cy="773495"/>
        </a:xfrm>
        <a:prstGeom prst="downArrow">
          <a:avLst>
            <a:gd name="adj1" fmla="val 55000"/>
            <a:gd name="adj2" fmla="val 45000"/>
          </a:avLst>
        </a:prstGeom>
        <a:no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b="1" kern="1200">
            <a:latin typeface="+mn-lt"/>
          </a:endParaRPr>
        </a:p>
      </dsp:txBody>
      <dsp:txXfrm>
        <a:off x="10234562" y="0"/>
        <a:ext cx="425423" cy="582055"/>
      </dsp:txXfrm>
    </dsp:sp>
    <dsp:sp modelId="{21575FD6-F208-4884-9728-E364980717A2}">
      <dsp:nvSpPr>
        <dsp:cNvPr id="0" name=""/>
        <dsp:cNvSpPr/>
      </dsp:nvSpPr>
      <dsp:spPr>
        <a:xfrm>
          <a:off x="8619601" y="2317783"/>
          <a:ext cx="773495" cy="773495"/>
        </a:xfrm>
        <a:prstGeom prst="downArrow">
          <a:avLst>
            <a:gd name="adj1" fmla="val 55000"/>
            <a:gd name="adj2" fmla="val 45000"/>
          </a:avLst>
        </a:prstGeom>
        <a:no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b="1" kern="1200">
            <a:latin typeface="+mn-lt"/>
          </a:endParaRPr>
        </a:p>
      </dsp:txBody>
      <dsp:txXfrm>
        <a:off x="8793637" y="2317783"/>
        <a:ext cx="425423" cy="582055"/>
      </dsp:txXfrm>
    </dsp:sp>
    <dsp:sp modelId="{0E89F95D-F6B4-461C-8795-DA52998627C3}">
      <dsp:nvSpPr>
        <dsp:cNvPr id="0" name=""/>
        <dsp:cNvSpPr/>
      </dsp:nvSpPr>
      <dsp:spPr>
        <a:xfrm>
          <a:off x="9334646" y="3724139"/>
          <a:ext cx="773495" cy="773495"/>
        </a:xfrm>
        <a:prstGeom prst="downArrow">
          <a:avLst>
            <a:gd name="adj1" fmla="val 55000"/>
            <a:gd name="adj2" fmla="val 45000"/>
          </a:avLst>
        </a:prstGeom>
        <a:noFill/>
        <a:ln w="15875"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b="1" kern="1200">
            <a:latin typeface="+mn-lt"/>
          </a:endParaRPr>
        </a:p>
      </dsp:txBody>
      <dsp:txXfrm>
        <a:off x="9508682" y="3724139"/>
        <a:ext cx="425423" cy="5820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5D6400-7030-45E6-8182-73C75EE5D537}">
      <dsp:nvSpPr>
        <dsp:cNvPr id="0" name=""/>
        <dsp:cNvSpPr/>
      </dsp:nvSpPr>
      <dsp:spPr>
        <a:xfrm>
          <a:off x="14379" y="423475"/>
          <a:ext cx="1078509" cy="1078509"/>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0EA56F-A313-4C6A-85DE-FF0C03933C53}">
      <dsp:nvSpPr>
        <dsp:cNvPr id="0" name=""/>
        <dsp:cNvSpPr/>
      </dsp:nvSpPr>
      <dsp:spPr>
        <a:xfrm>
          <a:off x="240866" y="649962"/>
          <a:ext cx="625535" cy="6255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CEAFD40-8879-40D6-9929-9A9F324DE10A}">
      <dsp:nvSpPr>
        <dsp:cNvPr id="0" name=""/>
        <dsp:cNvSpPr/>
      </dsp:nvSpPr>
      <dsp:spPr>
        <a:xfrm>
          <a:off x="1323998" y="423475"/>
          <a:ext cx="2542200" cy="1078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b="1" kern="1200">
              <a:latin typeface="+mn-lt"/>
            </a:rPr>
            <a:t>Effectively Manage Energy Consumption Informed by Data Collection</a:t>
          </a:r>
        </a:p>
      </dsp:txBody>
      <dsp:txXfrm>
        <a:off x="1323998" y="423475"/>
        <a:ext cx="2542200" cy="1078509"/>
      </dsp:txXfrm>
    </dsp:sp>
    <dsp:sp modelId="{20D52164-C87F-4362-AD88-09795B9526AF}">
      <dsp:nvSpPr>
        <dsp:cNvPr id="0" name=""/>
        <dsp:cNvSpPr/>
      </dsp:nvSpPr>
      <dsp:spPr>
        <a:xfrm>
          <a:off x="4309158" y="423475"/>
          <a:ext cx="1078509" cy="1078509"/>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1C4D7F-251D-4031-9ED2-CCE5AEB2B581}">
      <dsp:nvSpPr>
        <dsp:cNvPr id="0" name=""/>
        <dsp:cNvSpPr/>
      </dsp:nvSpPr>
      <dsp:spPr>
        <a:xfrm>
          <a:off x="4535645" y="649962"/>
          <a:ext cx="625535" cy="6255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5896DE4-9C43-491B-AF2A-B201B8A9C910}">
      <dsp:nvSpPr>
        <dsp:cNvPr id="0" name=""/>
        <dsp:cNvSpPr/>
      </dsp:nvSpPr>
      <dsp:spPr>
        <a:xfrm>
          <a:off x="5618777" y="423475"/>
          <a:ext cx="2542200" cy="1078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b="1" kern="1200">
              <a:latin typeface="+mn-lt"/>
            </a:rPr>
            <a:t>Ability to Measure Performance Among Peer Entities Using SECO’s “Energy Consumption Reporting Dashboard”</a:t>
          </a:r>
        </a:p>
      </dsp:txBody>
      <dsp:txXfrm>
        <a:off x="5618777" y="423475"/>
        <a:ext cx="2542200" cy="1078509"/>
      </dsp:txXfrm>
    </dsp:sp>
    <dsp:sp modelId="{0F248A2A-AAD7-4188-8E64-8EDF6A1DC12C}">
      <dsp:nvSpPr>
        <dsp:cNvPr id="0" name=""/>
        <dsp:cNvSpPr/>
      </dsp:nvSpPr>
      <dsp:spPr>
        <a:xfrm>
          <a:off x="14379" y="2117256"/>
          <a:ext cx="1078509" cy="1078509"/>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88A79D-46D8-4D17-862B-D1A1BA80FFE9}">
      <dsp:nvSpPr>
        <dsp:cNvPr id="0" name=""/>
        <dsp:cNvSpPr/>
      </dsp:nvSpPr>
      <dsp:spPr>
        <a:xfrm>
          <a:off x="240866" y="2343743"/>
          <a:ext cx="625535" cy="6255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9CFC149-6F75-4C99-8D7C-76080C25514D}">
      <dsp:nvSpPr>
        <dsp:cNvPr id="0" name=""/>
        <dsp:cNvSpPr/>
      </dsp:nvSpPr>
      <dsp:spPr>
        <a:xfrm>
          <a:off x="1323998" y="2117256"/>
          <a:ext cx="2542200" cy="1078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b="1" kern="1200">
              <a:latin typeface="+mn-lt"/>
            </a:rPr>
            <a:t>Identify Opportunities for Energy Efficiency Projects </a:t>
          </a:r>
        </a:p>
      </dsp:txBody>
      <dsp:txXfrm>
        <a:off x="1323998" y="2117256"/>
        <a:ext cx="2542200" cy="1078509"/>
      </dsp:txXfrm>
    </dsp:sp>
    <dsp:sp modelId="{4499B953-F03D-4ED9-A80D-86B24F5B2F2B}">
      <dsp:nvSpPr>
        <dsp:cNvPr id="0" name=""/>
        <dsp:cNvSpPr/>
      </dsp:nvSpPr>
      <dsp:spPr>
        <a:xfrm>
          <a:off x="4309158" y="2117256"/>
          <a:ext cx="1078509" cy="1078509"/>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F84F01-B73A-471F-849B-3823326585DB}">
      <dsp:nvSpPr>
        <dsp:cNvPr id="0" name=""/>
        <dsp:cNvSpPr/>
      </dsp:nvSpPr>
      <dsp:spPr>
        <a:xfrm>
          <a:off x="4535645" y="2343743"/>
          <a:ext cx="625535" cy="62553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B8FA046-6BCD-4ECE-B14E-B638CFBCF870}">
      <dsp:nvSpPr>
        <dsp:cNvPr id="0" name=""/>
        <dsp:cNvSpPr/>
      </dsp:nvSpPr>
      <dsp:spPr>
        <a:xfrm>
          <a:off x="5618777" y="2117256"/>
          <a:ext cx="2542200" cy="10785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b="1" kern="1200">
              <a:latin typeface="+mn-lt"/>
            </a:rPr>
            <a:t>Pursue No-Cost Technical Assistance and Resources Through SECO to Accomplish Energy Efficiency Projects</a:t>
          </a:r>
        </a:p>
      </dsp:txBody>
      <dsp:txXfrm>
        <a:off x="5618777" y="2117256"/>
        <a:ext cx="2542200" cy="107850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E69C08E-E1AF-4890-8A6E-8380D1F8C060}" type="datetimeFigureOut">
              <a:rPr lang="en-US" smtClean="0"/>
              <a:t>1/10/2024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C983AB7-4826-43F6-A15A-0E7BF62564DB}" type="slidenum">
              <a:rPr lang="en-US" smtClean="0"/>
              <a:t>‹#›</a:t>
            </a:fld>
            <a:endParaRPr lang="en-US"/>
          </a:p>
        </p:txBody>
      </p:sp>
    </p:spTree>
    <p:extLst>
      <p:ext uri="{BB962C8B-B14F-4D97-AF65-F5344CB8AC3E}">
        <p14:creationId xmlns:p14="http://schemas.microsoft.com/office/powerpoint/2010/main" val="4090857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65887">
              <a:defRPr/>
            </a:pPr>
            <a:fld id="{119C0D53-0A31-46DA-944A-E0B6A42961DB}" type="slidenum">
              <a:rPr lang="en-US">
                <a:solidFill>
                  <a:prstClr val="black"/>
                </a:solidFill>
                <a:latin typeface="Calibri" panose="020F0502020204030204"/>
              </a:rPr>
              <a:pPr defTabSz="465887">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381151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b3b4271c0e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b3b4271c0e_0_0: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r>
              <a:rPr lang="en-US"/>
              <a:t>Presenter: Dorothy</a:t>
            </a:r>
          </a:p>
          <a:p>
            <a:endParaRPr lang="en-US"/>
          </a:p>
          <a:p>
            <a:r>
              <a:rPr lang="en-US"/>
              <a:t>Audience – is for local govt’s &amp; state agencies</a:t>
            </a:r>
          </a:p>
          <a:p>
            <a:r>
              <a:rPr lang="en-US"/>
              <a:t>What does ozone pollution look like and nonattainment areas in the state</a:t>
            </a:r>
          </a:p>
          <a:p>
            <a:r>
              <a:rPr lang="en-US"/>
              <a:t>Ozone season</a:t>
            </a:r>
          </a:p>
          <a:p>
            <a:endParaRPr lang="en-US"/>
          </a:p>
        </p:txBody>
      </p:sp>
      <p:sp>
        <p:nvSpPr>
          <p:cNvPr id="229" name="Google Shape;229;gb3b4271c0e_0_0: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buClr>
                <a:srgbClr val="000000"/>
              </a:buClr>
            </a:pPr>
            <a:fld id="{00000000-1234-1234-1234-123412341234}" type="slidenum">
              <a:rPr lang="en-US"/>
              <a:pPr>
                <a:buClr>
                  <a:srgbClr val="000000"/>
                </a:buClr>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Fred</a:t>
            </a:r>
          </a:p>
          <a:p>
            <a:endParaRPr lang="en-US"/>
          </a:p>
          <a:p>
            <a:pPr defTabSz="931774">
              <a:defRPr/>
            </a:pPr>
            <a:r>
              <a:rPr lang="en-US"/>
              <a:t>70%  of population is concentrated in these counties</a:t>
            </a:r>
          </a:p>
          <a:p>
            <a:endParaRPr lang="en-US"/>
          </a:p>
          <a:p>
            <a:r>
              <a:rPr lang="en-US"/>
              <a:t>Why is it these counties bc its greatest concentration of emissions and population</a:t>
            </a:r>
          </a:p>
          <a:p>
            <a:endParaRPr lang="en-US"/>
          </a:p>
          <a:p>
            <a:r>
              <a:rPr lang="en-US"/>
              <a:t>Health and safety code includes energy reporting and energy codes</a:t>
            </a:r>
          </a:p>
          <a:p>
            <a:endParaRPr lang="en-US"/>
          </a:p>
        </p:txBody>
      </p:sp>
      <p:sp>
        <p:nvSpPr>
          <p:cNvPr id="4" name="Slide Number Placeholder 3"/>
          <p:cNvSpPr>
            <a:spLocks noGrp="1"/>
          </p:cNvSpPr>
          <p:nvPr>
            <p:ph type="sldNum" sz="quarter" idx="5"/>
          </p:nvPr>
        </p:nvSpPr>
        <p:spPr/>
        <p:txBody>
          <a:bodyPr/>
          <a:lstStyle/>
          <a:p>
            <a:pPr defTabSz="931774">
              <a:defRPr/>
            </a:pPr>
            <a:fld id="{E780206D-CF6C-47C4-9BB1-E1A87B975B53}" type="slidenum">
              <a:rPr lang="en-US">
                <a:solidFill>
                  <a:prstClr val="black"/>
                </a:solidFill>
                <a:latin typeface="Calibri" panose="020F0502020204030204"/>
              </a:rPr>
              <a:pPr defTabSz="931774">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3061344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Fred</a:t>
            </a:r>
          </a:p>
        </p:txBody>
      </p:sp>
      <p:sp>
        <p:nvSpPr>
          <p:cNvPr id="4" name="Slide Number Placeholder 3"/>
          <p:cNvSpPr>
            <a:spLocks noGrp="1"/>
          </p:cNvSpPr>
          <p:nvPr>
            <p:ph type="sldNum" sz="quarter" idx="5"/>
          </p:nvPr>
        </p:nvSpPr>
        <p:spPr/>
        <p:txBody>
          <a:bodyPr/>
          <a:lstStyle/>
          <a:p>
            <a:fld id="{E780206D-CF6C-47C4-9BB1-E1A87B975B53}" type="slidenum">
              <a:rPr lang="en-US" smtClean="0"/>
              <a:t>19</a:t>
            </a:fld>
            <a:endParaRPr lang="en-US"/>
          </a:p>
        </p:txBody>
      </p:sp>
    </p:spTree>
    <p:extLst>
      <p:ext uri="{BB962C8B-B14F-4D97-AF65-F5344CB8AC3E}">
        <p14:creationId xmlns:p14="http://schemas.microsoft.com/office/powerpoint/2010/main" val="3829951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Dorothy</a:t>
            </a:r>
          </a:p>
          <a:p>
            <a:endParaRPr lang="en-US"/>
          </a:p>
          <a:p>
            <a:r>
              <a:rPr lang="en-US"/>
              <a:t>1.58 tons per day of NOx r</a:t>
            </a:r>
            <a:r>
              <a:rPr lang="en-US">
                <a:highlight>
                  <a:srgbClr val="FFFF00"/>
                </a:highlight>
              </a:rPr>
              <a:t>ed</a:t>
            </a:r>
            <a:r>
              <a:rPr lang="en-US"/>
              <a:t>uced statewide</a:t>
            </a:r>
          </a:p>
        </p:txBody>
      </p:sp>
      <p:sp>
        <p:nvSpPr>
          <p:cNvPr id="4" name="Slide Number Placeholder 3"/>
          <p:cNvSpPr>
            <a:spLocks noGrp="1"/>
          </p:cNvSpPr>
          <p:nvPr>
            <p:ph type="sldNum" sz="quarter" idx="5"/>
          </p:nvPr>
        </p:nvSpPr>
        <p:spPr/>
        <p:txBody>
          <a:bodyPr/>
          <a:lstStyle/>
          <a:p>
            <a:fld id="{E780206D-CF6C-47C4-9BB1-E1A87B975B53}" type="slidenum">
              <a:rPr lang="en-US" smtClean="0"/>
              <a:t>20</a:t>
            </a:fld>
            <a:endParaRPr lang="en-US"/>
          </a:p>
        </p:txBody>
      </p:sp>
    </p:spTree>
    <p:extLst>
      <p:ext uri="{BB962C8B-B14F-4D97-AF65-F5344CB8AC3E}">
        <p14:creationId xmlns:p14="http://schemas.microsoft.com/office/powerpoint/2010/main" val="1622360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Presenter: Dorothy</a:t>
            </a:r>
          </a:p>
          <a:p>
            <a:endParaRPr lang="en-US"/>
          </a:p>
        </p:txBody>
      </p:sp>
      <p:sp>
        <p:nvSpPr>
          <p:cNvPr id="4" name="Slide Number Placeholder 3"/>
          <p:cNvSpPr>
            <a:spLocks noGrp="1"/>
          </p:cNvSpPr>
          <p:nvPr>
            <p:ph type="sldNum" sz="quarter" idx="5"/>
          </p:nvPr>
        </p:nvSpPr>
        <p:spPr/>
        <p:txBody>
          <a:bodyPr/>
          <a:lstStyle/>
          <a:p>
            <a:fld id="{03AFF552-FA88-4607-9D12-6468DBC35720}" type="slidenum">
              <a:rPr lang="en-US" smtClean="0"/>
              <a:t>21</a:t>
            </a:fld>
            <a:endParaRPr lang="en-US"/>
          </a:p>
        </p:txBody>
      </p:sp>
    </p:spTree>
    <p:extLst>
      <p:ext uri="{BB962C8B-B14F-4D97-AF65-F5344CB8AC3E}">
        <p14:creationId xmlns:p14="http://schemas.microsoft.com/office/powerpoint/2010/main" val="1793992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Presenter: Dorothy</a:t>
            </a:r>
          </a:p>
          <a:p>
            <a:endParaRPr lang="en-US"/>
          </a:p>
        </p:txBody>
      </p:sp>
      <p:sp>
        <p:nvSpPr>
          <p:cNvPr id="4" name="Slide Number Placeholder 3"/>
          <p:cNvSpPr>
            <a:spLocks noGrp="1"/>
          </p:cNvSpPr>
          <p:nvPr>
            <p:ph type="sldNum" sz="quarter" idx="5"/>
          </p:nvPr>
        </p:nvSpPr>
        <p:spPr/>
        <p:txBody>
          <a:bodyPr/>
          <a:lstStyle/>
          <a:p>
            <a:pPr defTabSz="931774">
              <a:defRPr/>
            </a:pPr>
            <a:fld id="{03AFF552-FA88-4607-9D12-6468DBC35720}" type="slidenum">
              <a:rPr lang="en-US">
                <a:solidFill>
                  <a:prstClr val="black"/>
                </a:solidFill>
                <a:latin typeface="Calibri" panose="020F0502020204030204"/>
              </a:rPr>
              <a:pPr defTabSz="931774">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1793992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SPEER</a:t>
            </a:r>
          </a:p>
          <a:p>
            <a:endParaRPr lang="en-US"/>
          </a:p>
          <a:p>
            <a:r>
              <a:rPr lang="en-US"/>
              <a:t>This map provides a broader view of the entities within the:</a:t>
            </a:r>
          </a:p>
          <a:p>
            <a:endParaRPr lang="en-US"/>
          </a:p>
          <a:p>
            <a:r>
              <a:rPr lang="en-US"/>
              <a:t>41 non-attainment areas or affected counties in Texas: Bastrop, Bexar, Brazoria, Caldwell, Chambers, Collin, Comal, Dallas, Denton, El Paso, Ellis, Fort Bend, Galveston, Gregg, Guadalupe, Hardin, Harris, Harrison, Hays, Henderson, Hood, Hunt, Jefferson, Johnson, Kaufman, Liberty, Montgomery, Nueces, Orange, Parker, Rockwall, Rusk, San Patricio, Smith, Tarrant, Travis, Upshur, Waller, Williamson, Wilson and Wise.</a:t>
            </a:r>
          </a:p>
          <a:p>
            <a:endParaRPr lang="en-US"/>
          </a:p>
          <a:p>
            <a:r>
              <a:rPr lang="en-US"/>
              <a:t>The regions with entities subject to report are gray with the cities and counties who have reported within that region are purple with the participating counties outlined in purple.</a:t>
            </a:r>
          </a:p>
          <a:p>
            <a:endParaRPr lang="en-US"/>
          </a:p>
          <a:p>
            <a:r>
              <a:rPr lang="en-US"/>
              <a:t>Moving forward SPEER will continue to partner with COGs to provide the reporting workshops at least twice a year as a resource for entities.  Please share with your local government collegues the need to report and resources.</a:t>
            </a:r>
          </a:p>
        </p:txBody>
      </p:sp>
      <p:sp>
        <p:nvSpPr>
          <p:cNvPr id="4" name="Slide Number Placeholder 3"/>
          <p:cNvSpPr>
            <a:spLocks noGrp="1"/>
          </p:cNvSpPr>
          <p:nvPr>
            <p:ph type="sldNum" sz="quarter" idx="5"/>
          </p:nvPr>
        </p:nvSpPr>
        <p:spPr/>
        <p:txBody>
          <a:bodyPr/>
          <a:lstStyle/>
          <a:p>
            <a:fld id="{03AFF552-FA88-4607-9D12-6468DBC35720}" type="slidenum">
              <a:rPr lang="en-US" smtClean="0"/>
              <a:t>23</a:t>
            </a:fld>
            <a:endParaRPr lang="en-US"/>
          </a:p>
        </p:txBody>
      </p:sp>
    </p:spTree>
    <p:extLst>
      <p:ext uri="{BB962C8B-B14F-4D97-AF65-F5344CB8AC3E}">
        <p14:creationId xmlns:p14="http://schemas.microsoft.com/office/powerpoint/2010/main" val="1074599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SPEER</a:t>
            </a:r>
          </a:p>
          <a:p>
            <a:endParaRPr lang="en-US"/>
          </a:p>
          <a:p>
            <a:r>
              <a:rPr lang="en-US"/>
              <a:t>As you can see once the State Energy Conservation Office pivoted to a online platform for reporting and increase in outreach local government reporting became more accessible.  There are several opportunities for improvement with the various entities.  </a:t>
            </a:r>
          </a:p>
          <a:p>
            <a:endParaRPr lang="en-US"/>
          </a:p>
          <a:p>
            <a:endParaRPr lang="en-US"/>
          </a:p>
        </p:txBody>
      </p:sp>
      <p:sp>
        <p:nvSpPr>
          <p:cNvPr id="4" name="Slide Number Placeholder 3"/>
          <p:cNvSpPr>
            <a:spLocks noGrp="1"/>
          </p:cNvSpPr>
          <p:nvPr>
            <p:ph type="sldNum" sz="quarter" idx="5"/>
          </p:nvPr>
        </p:nvSpPr>
        <p:spPr/>
        <p:txBody>
          <a:bodyPr/>
          <a:lstStyle/>
          <a:p>
            <a:fld id="{60298FF0-B378-4E5A-ABD4-373E57DF8B87}" type="slidenum">
              <a:rPr lang="en-US" smtClean="0"/>
              <a:t>24</a:t>
            </a:fld>
            <a:endParaRPr lang="en-US"/>
          </a:p>
        </p:txBody>
      </p:sp>
    </p:spTree>
    <p:extLst>
      <p:ext uri="{BB962C8B-B14F-4D97-AF65-F5344CB8AC3E}">
        <p14:creationId xmlns:p14="http://schemas.microsoft.com/office/powerpoint/2010/main" val="2606892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3: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endParaRPr lang="en-US" sz="1800">
              <a:latin typeface="Calibri" panose="020F0502020204030204" pitchFamily="34" charset="0"/>
              <a:ea typeface="Calibri" panose="020F0502020204030204" pitchFamily="34" charset="0"/>
              <a:cs typeface="Times New Roman" panose="02020603050405020304" pitchFamily="18" charset="0"/>
            </a:endParaRPr>
          </a:p>
        </p:txBody>
      </p:sp>
      <p:sp>
        <p:nvSpPr>
          <p:cNvPr id="357" name="Google Shape;357;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JT</a:t>
            </a:r>
          </a:p>
        </p:txBody>
      </p:sp>
      <p:sp>
        <p:nvSpPr>
          <p:cNvPr id="4" name="Slide Number Placeholder 3"/>
          <p:cNvSpPr>
            <a:spLocks noGrp="1"/>
          </p:cNvSpPr>
          <p:nvPr>
            <p:ph type="sldNum" sz="quarter" idx="5"/>
          </p:nvPr>
        </p:nvSpPr>
        <p:spPr/>
        <p:txBody>
          <a:bodyPr/>
          <a:lstStyle/>
          <a:p>
            <a:fld id="{03AFF552-FA88-4607-9D12-6468DBC35720}" type="slidenum">
              <a:rPr lang="en-US" smtClean="0"/>
              <a:t>26</a:t>
            </a:fld>
            <a:endParaRPr lang="en-US"/>
          </a:p>
        </p:txBody>
      </p:sp>
    </p:spTree>
    <p:extLst>
      <p:ext uri="{BB962C8B-B14F-4D97-AF65-F5344CB8AC3E}">
        <p14:creationId xmlns:p14="http://schemas.microsoft.com/office/powerpoint/2010/main" val="789504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Announce Q&amp;A to after Shaun's presentation</a:t>
            </a:r>
          </a:p>
        </p:txBody>
      </p:sp>
      <p:sp>
        <p:nvSpPr>
          <p:cNvPr id="4" name="Slide Number Placeholder 3"/>
          <p:cNvSpPr>
            <a:spLocks noGrp="1"/>
          </p:cNvSpPr>
          <p:nvPr>
            <p:ph type="sldNum" sz="quarter" idx="5"/>
          </p:nvPr>
        </p:nvSpPr>
        <p:spPr/>
        <p:txBody>
          <a:bodyPr/>
          <a:lstStyle/>
          <a:p>
            <a:fld id="{AC983AB7-4826-43F6-A15A-0E7BF62564DB}" type="slidenum">
              <a:rPr lang="en-US" smtClean="0"/>
              <a:t>3</a:t>
            </a:fld>
            <a:endParaRPr lang="en-US"/>
          </a:p>
        </p:txBody>
      </p:sp>
    </p:spTree>
    <p:extLst>
      <p:ext uri="{BB962C8B-B14F-4D97-AF65-F5344CB8AC3E}">
        <p14:creationId xmlns:p14="http://schemas.microsoft.com/office/powerpoint/2010/main" val="34118386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aac6b876fc_0_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aac6b876fc_0_1: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r>
              <a:rPr lang="en-US"/>
              <a:t>Presenter: Shaun</a:t>
            </a:r>
          </a:p>
        </p:txBody>
      </p:sp>
      <p:sp>
        <p:nvSpPr>
          <p:cNvPr id="364" name="Google Shape;364;gaac6b876fc_0_1: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buClr>
                <a:srgbClr val="000000"/>
              </a:buClr>
            </a:pPr>
            <a:fld id="{00000000-1234-1234-1234-123412341234}" type="slidenum">
              <a:rPr lang="en-US"/>
              <a:pPr>
                <a:buClr>
                  <a:srgbClr val="000000"/>
                </a:buClr>
              </a:pPr>
              <a:t>37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Dorothy</a:t>
            </a:r>
          </a:p>
        </p:txBody>
      </p:sp>
      <p:sp>
        <p:nvSpPr>
          <p:cNvPr id="4" name="Slide Number Placeholder 3"/>
          <p:cNvSpPr>
            <a:spLocks noGrp="1"/>
          </p:cNvSpPr>
          <p:nvPr>
            <p:ph type="sldNum" sz="quarter" idx="5"/>
          </p:nvPr>
        </p:nvSpPr>
        <p:spPr/>
        <p:txBody>
          <a:bodyPr/>
          <a:lstStyle/>
          <a:p>
            <a:fld id="{03AFF552-FA88-4607-9D12-6468DBC35720}" type="slidenum">
              <a:rPr lang="en-US" smtClean="0"/>
              <a:t>38</a:t>
            </a:fld>
            <a:endParaRPr lang="en-US"/>
          </a:p>
        </p:txBody>
      </p:sp>
    </p:spTree>
    <p:extLst>
      <p:ext uri="{BB962C8B-B14F-4D97-AF65-F5344CB8AC3E}">
        <p14:creationId xmlns:p14="http://schemas.microsoft.com/office/powerpoint/2010/main" val="265271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Presenter: Dorothy</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E780206D-CF6C-47C4-9BB1-E1A87B975B53}" type="slidenum">
              <a:rPr lang="en-US" smtClean="0"/>
              <a:t>39</a:t>
            </a:fld>
            <a:endParaRPr lang="en-US"/>
          </a:p>
        </p:txBody>
      </p:sp>
    </p:spTree>
    <p:extLst>
      <p:ext uri="{BB962C8B-B14F-4D97-AF65-F5344CB8AC3E}">
        <p14:creationId xmlns:p14="http://schemas.microsoft.com/office/powerpoint/2010/main" val="38760687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9D6F35D3-B79F-4525-96A8-FCD327E1B356}" type="slidenum">
              <a:rPr lang="en-US">
                <a:solidFill>
                  <a:prstClr val="black"/>
                </a:solidFill>
                <a:latin typeface="Calibri" panose="020F0502020204030204"/>
              </a:rPr>
              <a:pPr defTabSz="931774">
                <a:defRPr/>
              </a:pPr>
              <a:t>40</a:t>
            </a:fld>
            <a:endParaRPr lang="en-US">
              <a:solidFill>
                <a:prstClr val="black"/>
              </a:solidFill>
              <a:latin typeface="Calibri" panose="020F0502020204030204"/>
            </a:endParaRPr>
          </a:p>
        </p:txBody>
      </p:sp>
    </p:spTree>
    <p:extLst>
      <p:ext uri="{BB962C8B-B14F-4D97-AF65-F5344CB8AC3E}">
        <p14:creationId xmlns:p14="http://schemas.microsoft.com/office/powerpoint/2010/main" val="21327823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9D6F35D3-B79F-4525-96A8-FCD327E1B356}" type="slidenum">
              <a:rPr lang="en-US">
                <a:solidFill>
                  <a:prstClr val="black"/>
                </a:solidFill>
                <a:latin typeface="Calibri" panose="020F0502020204030204"/>
              </a:rPr>
              <a:pPr defTabSz="931774">
                <a:defRPr/>
              </a:pPr>
              <a:t>41</a:t>
            </a:fld>
            <a:endParaRPr lang="en-US">
              <a:solidFill>
                <a:prstClr val="black"/>
              </a:solidFill>
              <a:latin typeface="Calibri" panose="020F0502020204030204"/>
            </a:endParaRPr>
          </a:p>
        </p:txBody>
      </p:sp>
    </p:spTree>
    <p:extLst>
      <p:ext uri="{BB962C8B-B14F-4D97-AF65-F5344CB8AC3E}">
        <p14:creationId xmlns:p14="http://schemas.microsoft.com/office/powerpoint/2010/main" val="19598539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9D6F35D3-B79F-4525-96A8-FCD327E1B356}" type="slidenum">
              <a:rPr lang="en-US">
                <a:solidFill>
                  <a:prstClr val="black"/>
                </a:solidFill>
                <a:latin typeface="Calibri" panose="020F0502020204030204"/>
              </a:rPr>
              <a:pPr defTabSz="931774">
                <a:defRPr/>
              </a:pPr>
              <a:t>42</a:t>
            </a:fld>
            <a:endParaRPr lang="en-US">
              <a:solidFill>
                <a:prstClr val="black"/>
              </a:solidFill>
              <a:latin typeface="Calibri" panose="020F0502020204030204"/>
            </a:endParaRPr>
          </a:p>
        </p:txBody>
      </p:sp>
    </p:spTree>
    <p:extLst>
      <p:ext uri="{BB962C8B-B14F-4D97-AF65-F5344CB8AC3E}">
        <p14:creationId xmlns:p14="http://schemas.microsoft.com/office/powerpoint/2010/main" val="3144873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AFF552-FA88-4607-9D12-6468DBC35720}" type="slidenum">
              <a:rPr lang="en-US" smtClean="0"/>
              <a:t>4</a:t>
            </a:fld>
            <a:endParaRPr lang="en-US"/>
          </a:p>
        </p:txBody>
      </p:sp>
    </p:spTree>
    <p:extLst>
      <p:ext uri="{BB962C8B-B14F-4D97-AF65-F5344CB8AC3E}">
        <p14:creationId xmlns:p14="http://schemas.microsoft.com/office/powerpoint/2010/main" val="3297815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9D6F35D3-B79F-4525-96A8-FCD327E1B356}" type="slidenum">
              <a:rPr lang="en-US">
                <a:solidFill>
                  <a:prstClr val="black"/>
                </a:solidFill>
                <a:latin typeface="Calibri" panose="020F0502020204030204"/>
              </a:rPr>
              <a:pPr defTabSz="931774">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3984548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defRPr/>
            </a:pPr>
            <a:fld id="{9D6F35D3-B79F-4525-96A8-FCD327E1B356}" type="slidenum">
              <a:rPr lang="en-US">
                <a:solidFill>
                  <a:prstClr val="black"/>
                </a:solidFill>
                <a:latin typeface="Calibri" panose="020F0502020204030204"/>
              </a:rPr>
              <a:pPr defTabSz="931774">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946036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When covering the energy funding newsletter </a:t>
            </a:r>
            <a:r>
              <a:rPr lang="en-US"/>
              <a:t>cover this, mention that the next email will be going out this month in January.</a:t>
            </a:r>
          </a:p>
        </p:txBody>
      </p:sp>
      <p:sp>
        <p:nvSpPr>
          <p:cNvPr id="4" name="Slide Number Placeholder 3"/>
          <p:cNvSpPr>
            <a:spLocks noGrp="1"/>
          </p:cNvSpPr>
          <p:nvPr>
            <p:ph type="sldNum" sz="quarter" idx="5"/>
          </p:nvPr>
        </p:nvSpPr>
        <p:spPr/>
        <p:txBody>
          <a:bodyPr/>
          <a:lstStyle/>
          <a:p>
            <a:fld id="{AC983AB7-4826-43F6-A15A-0E7BF62564DB}" type="slidenum">
              <a:rPr lang="en-US" smtClean="0"/>
              <a:t>10</a:t>
            </a:fld>
            <a:endParaRPr lang="en-US"/>
          </a:p>
        </p:txBody>
      </p:sp>
    </p:spTree>
    <p:extLst>
      <p:ext uri="{BB962C8B-B14F-4D97-AF65-F5344CB8AC3E}">
        <p14:creationId xmlns:p14="http://schemas.microsoft.com/office/powerpoint/2010/main" val="2421222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9C0D53-0A31-46DA-944A-E0B6A42961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664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Presenter: Dorothy</a:t>
            </a:r>
          </a:p>
          <a:p>
            <a:endParaRPr lang="en-US"/>
          </a:p>
        </p:txBody>
      </p:sp>
      <p:sp>
        <p:nvSpPr>
          <p:cNvPr id="4" name="Slide Number Placeholder 3"/>
          <p:cNvSpPr>
            <a:spLocks noGrp="1"/>
          </p:cNvSpPr>
          <p:nvPr>
            <p:ph type="sldNum" sz="quarter" idx="5"/>
          </p:nvPr>
        </p:nvSpPr>
        <p:spPr/>
        <p:txBody>
          <a:bodyPr/>
          <a:lstStyle/>
          <a:p>
            <a:fld id="{03AFF552-FA88-4607-9D12-6468DBC35720}" type="slidenum">
              <a:rPr lang="en-US" smtClean="0"/>
              <a:t>15</a:t>
            </a:fld>
            <a:endParaRPr lang="en-US"/>
          </a:p>
        </p:txBody>
      </p:sp>
    </p:spTree>
    <p:extLst>
      <p:ext uri="{BB962C8B-B14F-4D97-AF65-F5344CB8AC3E}">
        <p14:creationId xmlns:p14="http://schemas.microsoft.com/office/powerpoint/2010/main" val="2811771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7ACC564F-B295-4C23-8A93-EDE7FB9857BA}"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D6BCB-3A8F-4398-8448-7EFD1767760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500703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CC564F-B295-4C23-8A93-EDE7FB9857BA}"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D6BCB-3A8F-4398-8448-7EFD17677606}" type="slidenum">
              <a:rPr lang="en-US" smtClean="0"/>
              <a:t>‹#›</a:t>
            </a:fld>
            <a:endParaRPr lang="en-US"/>
          </a:p>
        </p:txBody>
      </p:sp>
    </p:spTree>
    <p:extLst>
      <p:ext uri="{BB962C8B-B14F-4D97-AF65-F5344CB8AC3E}">
        <p14:creationId xmlns:p14="http://schemas.microsoft.com/office/powerpoint/2010/main" val="190188321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CC564F-B295-4C23-8A93-EDE7FB9857BA}"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D6BCB-3A8F-4398-8448-7EFD17677606}" type="slidenum">
              <a:rPr lang="en-US" smtClean="0"/>
              <a:t>‹#›</a:t>
            </a:fld>
            <a:endParaRPr lang="en-US"/>
          </a:p>
        </p:txBody>
      </p:sp>
    </p:spTree>
    <p:extLst>
      <p:ext uri="{BB962C8B-B14F-4D97-AF65-F5344CB8AC3E}">
        <p14:creationId xmlns:p14="http://schemas.microsoft.com/office/powerpoint/2010/main" val="338845521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629400"/>
            <a:ext cx="410402" cy="228600"/>
          </a:xfrm>
          <a:prstGeom prst="rect">
            <a:avLst/>
          </a:prstGeom>
        </p:spPr>
        <p:txBody>
          <a:bodyPr/>
          <a:lstStyle/>
          <a:p>
            <a:fld id="{9CD8D479-8942-46E8-A226-A4E01F7A105C}" type="slidenum">
              <a:rPr/>
              <a:t>‹#›</a:t>
            </a:fld>
            <a:endParaRPr/>
          </a:p>
        </p:txBody>
      </p:sp>
      <p:sp>
        <p:nvSpPr>
          <p:cNvPr id="2" name="Date Placeholder 1"/>
          <p:cNvSpPr>
            <a:spLocks noGrp="1"/>
          </p:cNvSpPr>
          <p:nvPr>
            <p:ph type="dt" sz="half" idx="10"/>
          </p:nvPr>
        </p:nvSpPr>
        <p:spPr>
          <a:xfrm>
            <a:off x="453403" y="6629400"/>
            <a:ext cx="1000662" cy="228600"/>
          </a:xfrm>
          <a:prstGeom prst="rect">
            <a:avLst/>
          </a:prstGeom>
        </p:spPr>
        <p:txBody>
          <a:bodyPr/>
          <a:lstStyle/>
          <a:p>
            <a:endParaRPr lang="en-US"/>
          </a:p>
        </p:txBody>
      </p:sp>
      <p:sp>
        <p:nvSpPr>
          <p:cNvPr id="3" name="Footer Placeholder 2"/>
          <p:cNvSpPr>
            <a:spLocks noGrp="1"/>
          </p:cNvSpPr>
          <p:nvPr>
            <p:ph type="ftr" sz="quarter" idx="11"/>
          </p:nvPr>
        </p:nvSpPr>
        <p:spPr>
          <a:xfrm>
            <a:off x="1637716" y="6629400"/>
            <a:ext cx="9144259" cy="228600"/>
          </a:xfrm>
          <a:prstGeom prst="rect">
            <a:avLst/>
          </a:prstGeom>
        </p:spPr>
        <p:txBody>
          <a:bodyPr/>
          <a:lstStyle>
            <a:lvl1pPr>
              <a:defRPr/>
            </a:lvl1pPr>
          </a:lstStyle>
          <a:p>
            <a:endParaRPr lang="en-US"/>
          </a:p>
        </p:txBody>
      </p:sp>
    </p:spTree>
    <p:extLst>
      <p:ext uri="{BB962C8B-B14F-4D97-AF65-F5344CB8AC3E}">
        <p14:creationId xmlns:p14="http://schemas.microsoft.com/office/powerpoint/2010/main" val="178491120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12" name="Straight Connector 11">
            <a:extLst>
              <a:ext uri="{FF2B5EF4-FFF2-40B4-BE49-F238E27FC236}">
                <a16:creationId xmlns:a16="http://schemas.microsoft.com/office/drawing/2014/main" id="{77C312F4-62C2-4903-8C4B-423A8717E481}"/>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Graphic 18" descr="Envelope">
            <a:extLst>
              <a:ext uri="{FF2B5EF4-FFF2-40B4-BE49-F238E27FC236}">
                <a16:creationId xmlns:a16="http://schemas.microsoft.com/office/drawing/2014/main" id="{A686352B-226C-4579-B831-0DC14EC3895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41475" y="4452337"/>
            <a:ext cx="387795" cy="387795"/>
          </a:xfrm>
          <a:prstGeom prst="rect">
            <a:avLst/>
          </a:prstGeom>
        </p:spPr>
      </p:pic>
      <p:pic>
        <p:nvPicPr>
          <p:cNvPr id="20" name="Graphic 19" descr="Network">
            <a:extLst>
              <a:ext uri="{FF2B5EF4-FFF2-40B4-BE49-F238E27FC236}">
                <a16:creationId xmlns:a16="http://schemas.microsoft.com/office/drawing/2014/main" id="{460C8169-012B-451A-A6C2-6FEC0DC82A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522084" y="4925640"/>
            <a:ext cx="426575" cy="426575"/>
          </a:xfrm>
          <a:prstGeom prst="rect">
            <a:avLst/>
          </a:prstGeom>
        </p:spPr>
      </p:pic>
      <p:sp>
        <p:nvSpPr>
          <p:cNvPr id="21" name="Subtitle 2">
            <a:extLst>
              <a:ext uri="{FF2B5EF4-FFF2-40B4-BE49-F238E27FC236}">
                <a16:creationId xmlns:a16="http://schemas.microsoft.com/office/drawing/2014/main" id="{ADF17BC1-06CE-42EA-A970-31A7ED871AA4}"/>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email</a:t>
            </a:r>
          </a:p>
        </p:txBody>
      </p:sp>
      <p:sp>
        <p:nvSpPr>
          <p:cNvPr id="22" name="Text Placeholder 6">
            <a:extLst>
              <a:ext uri="{FF2B5EF4-FFF2-40B4-BE49-F238E27FC236}">
                <a16:creationId xmlns:a16="http://schemas.microsoft.com/office/drawing/2014/main"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a:r>
              <a:rPr lang="en-US" noProof="0"/>
              <a:t>Website </a:t>
            </a:r>
            <a:r>
              <a:rPr lang="en-US" noProof="0" err="1"/>
              <a:t>url</a:t>
            </a:r>
            <a:r>
              <a:rPr lang="en-US" noProof="0"/>
              <a:t> here</a:t>
            </a:r>
          </a:p>
        </p:txBody>
      </p:sp>
      <p:sp>
        <p:nvSpPr>
          <p:cNvPr id="18" name="Title 1">
            <a:extLst>
              <a:ext uri="{FF2B5EF4-FFF2-40B4-BE49-F238E27FC236}">
                <a16:creationId xmlns:a16="http://schemas.microsoft.com/office/drawing/2014/main" id="{525B5135-F466-4A63-A42C-3BB2BAA7D24D}"/>
              </a:ext>
            </a:extLst>
          </p:cNvPr>
          <p:cNvSpPr>
            <a:spLocks noGrp="1"/>
          </p:cNvSpPr>
          <p:nvPr>
            <p:ph type="title"/>
          </p:nvPr>
        </p:nvSpPr>
        <p:spPr>
          <a:xfrm>
            <a:off x="6469778" y="3158641"/>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a:r>
              <a:rPr lang="en-US" noProof="0"/>
              <a:t>Click to edit Master title style</a:t>
            </a:r>
          </a:p>
        </p:txBody>
      </p:sp>
    </p:spTree>
    <p:extLst>
      <p:ext uri="{BB962C8B-B14F-4D97-AF65-F5344CB8AC3E}">
        <p14:creationId xmlns:p14="http://schemas.microsoft.com/office/powerpoint/2010/main" val="1462304060"/>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836BB7A-CC92-47DF-9DC6-6B04AE39AF57}"/>
              </a:ext>
            </a:extLst>
          </p:cNvPr>
          <p:cNvSpPr>
            <a:spLocks noGrp="1"/>
          </p:cNvSpPr>
          <p:nvPr>
            <p:ph type="pic" sz="quarter" idx="10"/>
          </p:nvPr>
        </p:nvSpPr>
        <p:spPr>
          <a:xfrm>
            <a:off x="5391150" y="0"/>
            <a:ext cx="6800850" cy="6858000"/>
          </a:xfrm>
        </p:spPr>
        <p:txBody>
          <a:bodyPr/>
          <a:lstStyle/>
          <a:p>
            <a:endParaRPr lang="en-US"/>
          </a:p>
        </p:txBody>
      </p:sp>
      <p:sp>
        <p:nvSpPr>
          <p:cNvPr id="10" name="Footer Placeholder 5">
            <a:extLst>
              <a:ext uri="{FF2B5EF4-FFF2-40B4-BE49-F238E27FC236}">
                <a16:creationId xmlns:a16="http://schemas.microsoft.com/office/drawing/2014/main" id="{E32EE7C2-F1B8-42B4-86E2-AB52984B0A8B}"/>
              </a:ext>
            </a:extLst>
          </p:cNvPr>
          <p:cNvSpPr>
            <a:spLocks noGrp="1"/>
          </p:cNvSpPr>
          <p:nvPr>
            <p:ph type="ftr" sz="quarter" idx="11"/>
          </p:nvPr>
        </p:nvSpPr>
        <p:spPr>
          <a:xfrm>
            <a:off x="497516" y="6356350"/>
            <a:ext cx="2093284" cy="501645"/>
          </a:xfrm>
          <a:prstGeom prst="rect">
            <a:avLst/>
          </a:prstGeom>
        </p:spPr>
        <p:txBody>
          <a:bodyPr/>
          <a:lstStyle>
            <a:lvl1pPr algn="l">
              <a:defRPr/>
            </a:lvl1pPr>
          </a:lstStyle>
          <a:p>
            <a:endParaRPr lang="en-US"/>
          </a:p>
        </p:txBody>
      </p:sp>
      <p:sp>
        <p:nvSpPr>
          <p:cNvPr id="11" name="Slide Number Placeholder 6">
            <a:extLst>
              <a:ext uri="{FF2B5EF4-FFF2-40B4-BE49-F238E27FC236}">
                <a16:creationId xmlns:a16="http://schemas.microsoft.com/office/drawing/2014/main" id="{B75C0F97-F58C-46B3-B459-D7CB2C6C0666}"/>
              </a:ext>
            </a:extLst>
          </p:cNvPr>
          <p:cNvSpPr>
            <a:spLocks noGrp="1"/>
          </p:cNvSpPr>
          <p:nvPr>
            <p:ph type="sldNum" sz="quarter" idx="12"/>
          </p:nvPr>
        </p:nvSpPr>
        <p:spPr>
          <a:xfrm>
            <a:off x="4095749" y="6353177"/>
            <a:ext cx="963133" cy="365124"/>
          </a:xfrm>
          <a:prstGeom prst="rect">
            <a:avLst/>
          </a:prstGeom>
        </p:spPr>
        <p:txBody>
          <a:bodyPr/>
          <a:lstStyle/>
          <a:p>
            <a:fld id="{F7B4771B-AE04-41F8-8441-EC7D184086A2}" type="slidenum">
              <a:rPr lang="en-US" smtClean="0"/>
              <a:t>‹#›</a:t>
            </a:fld>
            <a:endParaRPr lang="en-US"/>
          </a:p>
        </p:txBody>
      </p:sp>
      <p:cxnSp>
        <p:nvCxnSpPr>
          <p:cNvPr id="12" name="Straight Connector 11">
            <a:extLst>
              <a:ext uri="{FF2B5EF4-FFF2-40B4-BE49-F238E27FC236}">
                <a16:creationId xmlns:a16="http://schemas.microsoft.com/office/drawing/2014/main" id="{927D6372-CC2C-4332-9ACD-3ACF8831099C}"/>
              </a:ext>
            </a:extLst>
          </p:cNvPr>
          <p:cNvCxnSpPr>
            <a:cxnSpLocks/>
          </p:cNvCxnSpPr>
          <p:nvPr userDrawn="1"/>
        </p:nvCxnSpPr>
        <p:spPr>
          <a:xfrm>
            <a:off x="497516" y="6311900"/>
            <a:ext cx="4588834"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37B1AF6A-4CD4-4E28-9877-8B7C0541B4F2}"/>
              </a:ext>
            </a:extLst>
          </p:cNvPr>
          <p:cNvSpPr>
            <a:spLocks noGrp="1"/>
          </p:cNvSpPr>
          <p:nvPr>
            <p:ph idx="15"/>
          </p:nvPr>
        </p:nvSpPr>
        <p:spPr>
          <a:xfrm>
            <a:off x="383216" y="1556982"/>
            <a:ext cx="4305300" cy="1872017"/>
          </a:xfrm>
        </p:spPr>
        <p:txBody>
          <a:bodyPr>
            <a:noAutofit/>
          </a:bodyPr>
          <a:lstStyle>
            <a:lvl1pPr marL="0" indent="0" algn="l">
              <a:buNone/>
              <a:defRPr sz="2000">
                <a:solidFill>
                  <a:schemeClr val="bg1">
                    <a:lumMod val="50000"/>
                  </a:schemeClr>
                </a:solidFill>
                <a:latin typeface="Lato" panose="020F0502020204030203" pitchFamily="34" charset="0"/>
                <a:ea typeface="Lato" panose="020F0502020204030203" pitchFamily="34" charset="0"/>
                <a:cs typeface="Lato" panose="020F0502020204030203" pitchFamily="34" charset="0"/>
              </a:defRPr>
            </a:lvl1pPr>
            <a:lvl2pPr marL="457200" indent="0">
              <a:buNone/>
              <a:defRPr>
                <a:solidFill>
                  <a:srgbClr val="00446A"/>
                </a:solidFill>
              </a:defRPr>
            </a:lvl2pPr>
            <a:lvl3pPr marL="914400" indent="0">
              <a:buNone/>
              <a:defRPr>
                <a:solidFill>
                  <a:srgbClr val="FFC000"/>
                </a:solidFill>
              </a:defRPr>
            </a:lvl3pPr>
            <a:lvl4pPr marL="1371600" indent="0">
              <a:buNone/>
              <a:defRPr>
                <a:solidFill>
                  <a:schemeClr val="accent6"/>
                </a:solidFill>
              </a:defRPr>
            </a:lvl4pPr>
            <a:lvl5pPr marL="1828800" indent="0">
              <a:buNone/>
              <a:defRPr>
                <a:solidFill>
                  <a:schemeClr val="tx1">
                    <a:lumMod val="75000"/>
                    <a:lumOff val="25000"/>
                  </a:schemeClr>
                </a:solidFill>
              </a:defRPr>
            </a:lvl5pPr>
          </a:lstStyle>
          <a:p>
            <a:pPr lvl="0"/>
            <a:r>
              <a:rPr lang="en-US"/>
              <a:t>Click to edit Master text styles</a:t>
            </a:r>
          </a:p>
        </p:txBody>
      </p:sp>
      <p:sp>
        <p:nvSpPr>
          <p:cNvPr id="17" name="Content Placeholder 2">
            <a:extLst>
              <a:ext uri="{FF2B5EF4-FFF2-40B4-BE49-F238E27FC236}">
                <a16:creationId xmlns:a16="http://schemas.microsoft.com/office/drawing/2014/main" id="{F40025BA-0F5C-4263-BB46-F955E7618C4A}"/>
              </a:ext>
            </a:extLst>
          </p:cNvPr>
          <p:cNvSpPr>
            <a:spLocks noGrp="1"/>
          </p:cNvSpPr>
          <p:nvPr>
            <p:ph idx="16"/>
          </p:nvPr>
        </p:nvSpPr>
        <p:spPr>
          <a:xfrm>
            <a:off x="383216" y="3834073"/>
            <a:ext cx="4305300" cy="1871999"/>
          </a:xfrm>
        </p:spPr>
        <p:txBody>
          <a:bodyPr>
            <a:noAutofit/>
          </a:bodyPr>
          <a:lstStyle>
            <a:lvl1pPr marL="0" indent="0" algn="l">
              <a:buNone/>
              <a:defRPr sz="2000">
                <a:solidFill>
                  <a:schemeClr val="bg1">
                    <a:lumMod val="50000"/>
                  </a:schemeClr>
                </a:solidFill>
                <a:latin typeface="Lato" panose="020F0502020204030203" pitchFamily="34" charset="0"/>
                <a:ea typeface="Lato" panose="020F0502020204030203" pitchFamily="34" charset="0"/>
                <a:cs typeface="Lato" panose="020F0502020204030203" pitchFamily="34" charset="0"/>
              </a:defRPr>
            </a:lvl1pPr>
            <a:lvl2pPr marL="457200" indent="0">
              <a:buNone/>
              <a:defRPr>
                <a:solidFill>
                  <a:srgbClr val="00446A"/>
                </a:solidFill>
              </a:defRPr>
            </a:lvl2pPr>
            <a:lvl3pPr marL="914400" indent="0">
              <a:buNone/>
              <a:defRPr>
                <a:solidFill>
                  <a:srgbClr val="FFC000"/>
                </a:solidFill>
              </a:defRPr>
            </a:lvl3pPr>
            <a:lvl4pPr marL="1371600" indent="0">
              <a:buNone/>
              <a:defRPr>
                <a:solidFill>
                  <a:schemeClr val="accent6"/>
                </a:solidFill>
              </a:defRPr>
            </a:lvl4pPr>
            <a:lvl5pPr marL="1828800" indent="0">
              <a:buNone/>
              <a:defRPr>
                <a:solidFill>
                  <a:schemeClr val="tx1">
                    <a:lumMod val="75000"/>
                    <a:lumOff val="25000"/>
                  </a:schemeClr>
                </a:solidFill>
              </a:defRPr>
            </a:lvl5pPr>
          </a:lstStyle>
          <a:p>
            <a:pPr lvl="0"/>
            <a:r>
              <a:rPr lang="en-US"/>
              <a:t>Click to edit Master text styles</a:t>
            </a:r>
          </a:p>
        </p:txBody>
      </p:sp>
      <p:sp>
        <p:nvSpPr>
          <p:cNvPr id="2" name="Title 1">
            <a:extLst>
              <a:ext uri="{FF2B5EF4-FFF2-40B4-BE49-F238E27FC236}">
                <a16:creationId xmlns:a16="http://schemas.microsoft.com/office/drawing/2014/main" id="{15BB9A51-9B17-4E14-8D7F-674BF47B8437}"/>
              </a:ext>
            </a:extLst>
          </p:cNvPr>
          <p:cNvSpPr>
            <a:spLocks noGrp="1"/>
          </p:cNvSpPr>
          <p:nvPr>
            <p:ph type="title" hasCustomPrompt="1"/>
          </p:nvPr>
        </p:nvSpPr>
        <p:spPr>
          <a:xfrm>
            <a:off x="383216" y="139699"/>
            <a:ext cx="10515600" cy="1325563"/>
          </a:xfrm>
        </p:spPr>
        <p:txBody>
          <a:bodyPr/>
          <a:lstStyle>
            <a:lvl1pPr>
              <a:defRPr/>
            </a:lvl1pPr>
          </a:lstStyle>
          <a:p>
            <a:r>
              <a:rPr lang="en-US"/>
              <a:t>SLIDE TITLE</a:t>
            </a:r>
          </a:p>
        </p:txBody>
      </p:sp>
    </p:spTree>
    <p:extLst>
      <p:ext uri="{BB962C8B-B14F-4D97-AF65-F5344CB8AC3E}">
        <p14:creationId xmlns:p14="http://schemas.microsoft.com/office/powerpoint/2010/main" val="359358292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09600" y="1077917"/>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600"/>
              <a:buFont typeface="Arial"/>
              <a:buNone/>
              <a:defRPr sz="3600"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9" name="Google Shape;19;p3"/>
          <p:cNvSpPr txBox="1">
            <a:spLocks noGrp="1"/>
          </p:cNvSpPr>
          <p:nvPr>
            <p:ph type="body" idx="1"/>
          </p:nvPr>
        </p:nvSpPr>
        <p:spPr>
          <a:xfrm>
            <a:off x="609600" y="2209801"/>
            <a:ext cx="10972800" cy="3916363"/>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atin typeface="Arial"/>
                <a:ea typeface="Arial"/>
                <a:cs typeface="Arial"/>
                <a:sym typeface="Arial"/>
              </a:defRPr>
            </a:lvl1pPr>
            <a:lvl2pPr marL="914400" lvl="1" indent="-381000" algn="l">
              <a:spcBef>
                <a:spcPts val="480"/>
              </a:spcBef>
              <a:spcAft>
                <a:spcPts val="0"/>
              </a:spcAft>
              <a:buClr>
                <a:schemeClr val="dk1"/>
              </a:buClr>
              <a:buSzPts val="2400"/>
              <a:buChar char="–"/>
              <a:defRPr sz="2400">
                <a:latin typeface="Arial"/>
                <a:ea typeface="Arial"/>
                <a:cs typeface="Arial"/>
                <a:sym typeface="Arial"/>
              </a:defRPr>
            </a:lvl2pPr>
            <a:lvl3pPr marL="1371600" lvl="2" indent="-381000" algn="l">
              <a:spcBef>
                <a:spcPts val="480"/>
              </a:spcBef>
              <a:spcAft>
                <a:spcPts val="0"/>
              </a:spcAft>
              <a:buClr>
                <a:schemeClr val="dk1"/>
              </a:buClr>
              <a:buSzPts val="2400"/>
              <a:buChar char="•"/>
              <a:defRPr sz="2400">
                <a:latin typeface="Arial"/>
                <a:ea typeface="Arial"/>
                <a:cs typeface="Arial"/>
                <a:sym typeface="Arial"/>
              </a:defRPr>
            </a:lvl3pPr>
            <a:lvl4pPr marL="1828800" lvl="3" indent="-381000" algn="l">
              <a:spcBef>
                <a:spcPts val="480"/>
              </a:spcBef>
              <a:spcAft>
                <a:spcPts val="0"/>
              </a:spcAft>
              <a:buClr>
                <a:schemeClr val="dk1"/>
              </a:buClr>
              <a:buSzPts val="2400"/>
              <a:buChar char="–"/>
              <a:defRPr sz="2400">
                <a:latin typeface="Arial"/>
                <a:ea typeface="Arial"/>
                <a:cs typeface="Arial"/>
                <a:sym typeface="Arial"/>
              </a:defRPr>
            </a:lvl4pPr>
            <a:lvl5pPr marL="2286000" lvl="4" indent="-381000" algn="l">
              <a:spcBef>
                <a:spcPts val="480"/>
              </a:spcBef>
              <a:spcAft>
                <a:spcPts val="0"/>
              </a:spcAft>
              <a:buClr>
                <a:schemeClr val="dk1"/>
              </a:buClr>
              <a:buSzPts val="2400"/>
              <a:buChar char="»"/>
              <a:defRPr sz="2400">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en-US"/>
              <a:t>Click to edit Master text styles</a:t>
            </a:r>
          </a:p>
        </p:txBody>
      </p:sp>
      <p:sp>
        <p:nvSpPr>
          <p:cNvPr id="20" name="Google Shape;20;p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12671517-867A-4BAC-95E3-225559C5D638}" type="datetimeFigureOut">
              <a:rPr lang="en-US" smtClean="0"/>
              <a:t>1/10/2024</a:t>
            </a:fld>
            <a:endParaRPr lang="en-US"/>
          </a:p>
        </p:txBody>
      </p:sp>
      <p:sp>
        <p:nvSpPr>
          <p:cNvPr id="21" name="Google Shape;21;p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2" name="Google Shape;22;p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173AA796-A971-4480-8542-EB0DA7A7FCB2}" type="slidenum">
              <a:rPr lang="en-US" smtClean="0"/>
              <a:t>‹#›</a:t>
            </a:fld>
            <a:endParaRPr lang="en-US"/>
          </a:p>
        </p:txBody>
      </p:sp>
      <p:sp>
        <p:nvSpPr>
          <p:cNvPr id="23" name="Google Shape;23;p3"/>
          <p:cNvSpPr txBox="1"/>
          <p:nvPr/>
        </p:nvSpPr>
        <p:spPr>
          <a:xfrm>
            <a:off x="11185438" y="257204"/>
            <a:ext cx="793924" cy="230832"/>
          </a:xfrm>
          <a:prstGeom prst="rect">
            <a:avLst/>
          </a:prstGeom>
          <a:noFill/>
          <a:ln>
            <a:noFill/>
          </a:ln>
        </p:spPr>
        <p:txBody>
          <a:bodyPr spcFirstLastPara="1" wrap="square" lIns="0" tIns="0" rIns="0" bIns="0" anchor="ctr" anchorCtr="0">
            <a:spAutoFit/>
          </a:bodyPr>
          <a:lstStyle/>
          <a:p>
            <a:pPr marL="12700" marR="0" lvl="0" indent="0" algn="r" rtl="0">
              <a:spcBef>
                <a:spcPts val="0"/>
              </a:spcBef>
              <a:spcAft>
                <a:spcPts val="0"/>
              </a:spcAft>
              <a:buNone/>
            </a:pPr>
            <a:fld id="{00000000-1234-1234-1234-123412341234}" type="slidenum">
              <a:rPr lang="en-US" sz="1500" b="0" i="0" u="none" strike="noStrike" cap="none">
                <a:solidFill>
                  <a:schemeClr val="lt1"/>
                </a:solidFill>
                <a:latin typeface="Calibri"/>
                <a:ea typeface="Calibri"/>
                <a:cs typeface="Calibri"/>
                <a:sym typeface="Calibri"/>
              </a:rPr>
              <a:pPr marL="12700" marR="0" lvl="0" indent="0" algn="r" rtl="0">
                <a:spcBef>
                  <a:spcPts val="0"/>
                </a:spcBef>
                <a:spcAft>
                  <a:spcPts val="0"/>
                </a:spcAft>
                <a:buNone/>
              </a:pPr>
              <a:t>‹#›</a:t>
            </a:fld>
            <a:endParaRPr sz="15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55389695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24"/>
        <p:cNvGrpSpPr/>
        <p:nvPr/>
      </p:nvGrpSpPr>
      <p:grpSpPr>
        <a:xfrm>
          <a:off x="0" y="0"/>
          <a:ext cx="0" cy="0"/>
          <a:chOff x="0" y="0"/>
          <a:chExt cx="0" cy="0"/>
        </a:xfrm>
      </p:grpSpPr>
      <p:pic>
        <p:nvPicPr>
          <p:cNvPr id="25" name="Google Shape;25;p4" descr="TEES_PPT_Slide_Generic_4Maroon.jpg"/>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6" name="Google Shape;26;p4"/>
          <p:cNvSpPr txBox="1">
            <a:spLocks noGrp="1"/>
          </p:cNvSpPr>
          <p:nvPr>
            <p:ph type="ctrTitle"/>
          </p:nvPr>
        </p:nvSpPr>
        <p:spPr>
          <a:xfrm>
            <a:off x="3209237" y="2515292"/>
            <a:ext cx="8534400" cy="1320762"/>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600"/>
              <a:buFont typeface="Arial"/>
              <a:buNone/>
              <a:defRPr sz="3600" b="1">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7" name="Google Shape;27;p4"/>
          <p:cNvSpPr txBox="1">
            <a:spLocks noGrp="1"/>
          </p:cNvSpPr>
          <p:nvPr>
            <p:ph type="subTitle" idx="1"/>
          </p:nvPr>
        </p:nvSpPr>
        <p:spPr>
          <a:xfrm>
            <a:off x="3209237" y="4256656"/>
            <a:ext cx="8534400" cy="1752600"/>
          </a:xfrm>
          <a:prstGeom prst="rect">
            <a:avLst/>
          </a:prstGeom>
          <a:noFill/>
          <a:ln>
            <a:noFill/>
          </a:ln>
        </p:spPr>
        <p:txBody>
          <a:bodyPr spcFirstLastPara="1" wrap="square" lIns="91425" tIns="45700" rIns="91425" bIns="45700" anchor="t" anchorCtr="0">
            <a:normAutofit/>
          </a:bodyPr>
          <a:lstStyle>
            <a:lvl1pPr lvl="0" algn="l">
              <a:spcBef>
                <a:spcPts val="360"/>
              </a:spcBef>
              <a:spcAft>
                <a:spcPts val="0"/>
              </a:spcAft>
              <a:buClr>
                <a:schemeClr val="lt1"/>
              </a:buClr>
              <a:buSzPts val="1800"/>
              <a:buNone/>
              <a:defRPr sz="1800" b="1">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r>
              <a:rPr lang="en-US"/>
              <a:t>Click to edit Master subtitle style</a:t>
            </a:r>
            <a:endParaRPr/>
          </a:p>
        </p:txBody>
      </p:sp>
      <p:sp>
        <p:nvSpPr>
          <p:cNvPr id="28" name="Google Shape;28;p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12671517-867A-4BAC-95E3-225559C5D638}" type="datetimeFigureOut">
              <a:rPr lang="en-US" smtClean="0"/>
              <a:t>1/10/2024</a:t>
            </a:fld>
            <a:endParaRPr lang="en-US"/>
          </a:p>
        </p:txBody>
      </p:sp>
      <p:sp>
        <p:nvSpPr>
          <p:cNvPr id="29" name="Google Shape;29;p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0" name="Google Shape;30;p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173AA796-A971-4480-8542-EB0DA7A7FCB2}" type="slidenum">
              <a:rPr lang="en-US" smtClean="0"/>
              <a:t>‹#›</a:t>
            </a:fld>
            <a:endParaRPr lang="en-US"/>
          </a:p>
        </p:txBody>
      </p:sp>
    </p:spTree>
    <p:extLst>
      <p:ext uri="{BB962C8B-B14F-4D97-AF65-F5344CB8AC3E}">
        <p14:creationId xmlns:p14="http://schemas.microsoft.com/office/powerpoint/2010/main" val="51205850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3" name="Google Shape;33;p5"/>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pPr lvl="0"/>
            <a:r>
              <a:rPr lang="en-US"/>
              <a:t>Click to edit Master text styles</a:t>
            </a:r>
          </a:p>
        </p:txBody>
      </p:sp>
      <p:sp>
        <p:nvSpPr>
          <p:cNvPr id="34" name="Google Shape;34;p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12671517-867A-4BAC-95E3-225559C5D638}" type="datetimeFigureOut">
              <a:rPr lang="en-US" smtClean="0"/>
              <a:t>1/10/2024</a:t>
            </a:fld>
            <a:endParaRPr lang="en-US"/>
          </a:p>
        </p:txBody>
      </p:sp>
      <p:sp>
        <p:nvSpPr>
          <p:cNvPr id="35" name="Google Shape;35;p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6" name="Google Shape;36;p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173AA796-A971-4480-8542-EB0DA7A7FCB2}" type="slidenum">
              <a:rPr lang="en-US" smtClean="0"/>
              <a:t>‹#›</a:t>
            </a:fld>
            <a:endParaRPr lang="en-US"/>
          </a:p>
        </p:txBody>
      </p:sp>
    </p:spTree>
    <p:extLst>
      <p:ext uri="{BB962C8B-B14F-4D97-AF65-F5344CB8AC3E}">
        <p14:creationId xmlns:p14="http://schemas.microsoft.com/office/powerpoint/2010/main" val="102636964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reserve="1">
  <p:cSld name="Two Content">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9" name="Google Shape;39;p6"/>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pPr lvl="0"/>
            <a:r>
              <a:rPr lang="en-US"/>
              <a:t>Click to edit Master text styles</a:t>
            </a:r>
          </a:p>
        </p:txBody>
      </p:sp>
      <p:sp>
        <p:nvSpPr>
          <p:cNvPr id="40" name="Google Shape;40;p6"/>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pPr lvl="0"/>
            <a:r>
              <a:rPr lang="en-US"/>
              <a:t>Click to edit Master text styles</a:t>
            </a:r>
          </a:p>
        </p:txBody>
      </p:sp>
      <p:sp>
        <p:nvSpPr>
          <p:cNvPr id="41" name="Google Shape;41;p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12671517-867A-4BAC-95E3-225559C5D638}" type="datetimeFigureOut">
              <a:rPr lang="en-US" smtClean="0"/>
              <a:t>1/10/2024</a:t>
            </a:fld>
            <a:endParaRPr lang="en-US"/>
          </a:p>
        </p:txBody>
      </p:sp>
      <p:sp>
        <p:nvSpPr>
          <p:cNvPr id="42" name="Google Shape;42;p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43" name="Google Shape;43;p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173AA796-A971-4480-8542-EB0DA7A7FCB2}" type="slidenum">
              <a:rPr lang="en-US" smtClean="0"/>
              <a:t>‹#›</a:t>
            </a:fld>
            <a:endParaRPr lang="en-US"/>
          </a:p>
        </p:txBody>
      </p:sp>
    </p:spTree>
    <p:extLst>
      <p:ext uri="{BB962C8B-B14F-4D97-AF65-F5344CB8AC3E}">
        <p14:creationId xmlns:p14="http://schemas.microsoft.com/office/powerpoint/2010/main" val="3413731124"/>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reserve="1">
  <p:cSld name="Comparison">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6" name="Google Shape;46;p7"/>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pPr lvl="0"/>
            <a:r>
              <a:rPr lang="en-US"/>
              <a:t>Click to edit Master text styles</a:t>
            </a:r>
          </a:p>
        </p:txBody>
      </p:sp>
      <p:sp>
        <p:nvSpPr>
          <p:cNvPr id="47" name="Google Shape;47;p7"/>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pPr lvl="0"/>
            <a:r>
              <a:rPr lang="en-US"/>
              <a:t>Click to edit Master text styles</a:t>
            </a:r>
          </a:p>
        </p:txBody>
      </p:sp>
      <p:sp>
        <p:nvSpPr>
          <p:cNvPr id="48" name="Google Shape;48;p7"/>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pPr lvl="0"/>
            <a:r>
              <a:rPr lang="en-US"/>
              <a:t>Click to edit Master text styles</a:t>
            </a:r>
          </a:p>
        </p:txBody>
      </p:sp>
      <p:sp>
        <p:nvSpPr>
          <p:cNvPr id="49" name="Google Shape;49;p7"/>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pPr lvl="0"/>
            <a:r>
              <a:rPr lang="en-US"/>
              <a:t>Click to edit Master text styles</a:t>
            </a:r>
          </a:p>
        </p:txBody>
      </p:sp>
      <p:sp>
        <p:nvSpPr>
          <p:cNvPr id="50" name="Google Shape;50;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12671517-867A-4BAC-95E3-225559C5D638}" type="datetimeFigureOut">
              <a:rPr lang="en-US" smtClean="0"/>
              <a:t>1/10/2024</a:t>
            </a:fld>
            <a:endParaRPr lang="en-US"/>
          </a:p>
        </p:txBody>
      </p:sp>
      <p:sp>
        <p:nvSpPr>
          <p:cNvPr id="51" name="Google Shape;51;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52" name="Google Shape;52;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173AA796-A971-4480-8542-EB0DA7A7FCB2}" type="slidenum">
              <a:rPr lang="en-US" smtClean="0"/>
              <a:t>‹#›</a:t>
            </a:fld>
            <a:endParaRPr lang="en-US"/>
          </a:p>
        </p:txBody>
      </p:sp>
    </p:spTree>
    <p:extLst>
      <p:ext uri="{BB962C8B-B14F-4D97-AF65-F5344CB8AC3E}">
        <p14:creationId xmlns:p14="http://schemas.microsoft.com/office/powerpoint/2010/main" val="39256684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186847"/>
            <a:ext cx="10058400" cy="1450757"/>
          </a:xfrm>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CC564F-B295-4C23-8A93-EDE7FB9857BA}"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D6BCB-3A8F-4398-8448-7EFD17677606}" type="slidenum">
              <a:rPr lang="en-US" smtClean="0"/>
              <a:t>‹#›</a:t>
            </a:fld>
            <a:endParaRPr lang="en-US"/>
          </a:p>
        </p:txBody>
      </p:sp>
    </p:spTree>
    <p:extLst>
      <p:ext uri="{BB962C8B-B14F-4D97-AF65-F5344CB8AC3E}">
        <p14:creationId xmlns:p14="http://schemas.microsoft.com/office/powerpoint/2010/main" val="309238016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5" name="Google Shape;55;p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12671517-867A-4BAC-95E3-225559C5D638}" type="datetimeFigureOut">
              <a:rPr lang="en-US" smtClean="0"/>
              <a:t>1/10/2024</a:t>
            </a:fld>
            <a:endParaRPr lang="en-US"/>
          </a:p>
        </p:txBody>
      </p:sp>
      <p:sp>
        <p:nvSpPr>
          <p:cNvPr id="56" name="Google Shape;56;p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57" name="Google Shape;57;p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173AA796-A971-4480-8542-EB0DA7A7FCB2}" type="slidenum">
              <a:rPr lang="en-US" smtClean="0"/>
              <a:t>‹#›</a:t>
            </a:fld>
            <a:endParaRPr lang="en-US"/>
          </a:p>
        </p:txBody>
      </p:sp>
      <p:pic>
        <p:nvPicPr>
          <p:cNvPr id="58" name="Google Shape;58;p8" descr="TEES_PPT_Slide_Generic_5Maroon.jpg"/>
          <p:cNvPicPr preferRelativeResize="0"/>
          <p:nvPr/>
        </p:nvPicPr>
        <p:blipFill rotWithShape="1">
          <a:blip r:embed="rId2">
            <a:alphaModFix/>
          </a:blip>
          <a:src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3551119277"/>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59"/>
        <p:cNvGrpSpPr/>
        <p:nvPr/>
      </p:nvGrpSpPr>
      <p:grpSpPr>
        <a:xfrm>
          <a:off x="0" y="0"/>
          <a:ext cx="0" cy="0"/>
          <a:chOff x="0" y="0"/>
          <a:chExt cx="0" cy="0"/>
        </a:xfrm>
      </p:grpSpPr>
      <p:sp>
        <p:nvSpPr>
          <p:cNvPr id="60" name="Google Shape;60;p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12671517-867A-4BAC-95E3-225559C5D638}" type="datetimeFigureOut">
              <a:rPr lang="en-US" smtClean="0"/>
              <a:t>1/10/2024</a:t>
            </a:fld>
            <a:endParaRPr lang="en-US"/>
          </a:p>
        </p:txBody>
      </p:sp>
      <p:sp>
        <p:nvSpPr>
          <p:cNvPr id="61" name="Google Shape;61;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62" name="Google Shape;62;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173AA796-A971-4480-8542-EB0DA7A7FCB2}" type="slidenum">
              <a:rPr lang="en-US" smtClean="0"/>
              <a:t>‹#›</a:t>
            </a:fld>
            <a:endParaRPr lang="en-US"/>
          </a:p>
        </p:txBody>
      </p:sp>
    </p:spTree>
    <p:extLst>
      <p:ext uri="{BB962C8B-B14F-4D97-AF65-F5344CB8AC3E}">
        <p14:creationId xmlns:p14="http://schemas.microsoft.com/office/powerpoint/2010/main" val="4119808743"/>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type="objTx" preserve="1">
  <p:cSld name="Content with Caption">
    <p:spTree>
      <p:nvGrpSpPr>
        <p:cNvPr id="1" name="Shape 63"/>
        <p:cNvGrpSpPr/>
        <p:nvPr/>
      </p:nvGrpSpPr>
      <p:grpSpPr>
        <a:xfrm>
          <a:off x="0" y="0"/>
          <a:ext cx="0" cy="0"/>
          <a:chOff x="0" y="0"/>
          <a:chExt cx="0" cy="0"/>
        </a:xfrm>
      </p:grpSpPr>
      <p:sp>
        <p:nvSpPr>
          <p:cNvPr id="64" name="Google Shape;64;p10"/>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5" name="Google Shape;65;p10"/>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pPr lvl="0"/>
            <a:r>
              <a:rPr lang="en-US"/>
              <a:t>Click to edit Master text styles</a:t>
            </a:r>
          </a:p>
        </p:txBody>
      </p:sp>
      <p:sp>
        <p:nvSpPr>
          <p:cNvPr id="66" name="Google Shape;66;p10"/>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pPr lvl="0"/>
            <a:r>
              <a:rPr lang="en-US"/>
              <a:t>Click to edit Master text styles</a:t>
            </a:r>
          </a:p>
        </p:txBody>
      </p:sp>
      <p:sp>
        <p:nvSpPr>
          <p:cNvPr id="67" name="Google Shape;67;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12671517-867A-4BAC-95E3-225559C5D638}" type="datetimeFigureOut">
              <a:rPr lang="en-US" smtClean="0"/>
              <a:t>1/10/2024</a:t>
            </a:fld>
            <a:endParaRPr lang="en-US"/>
          </a:p>
        </p:txBody>
      </p:sp>
      <p:sp>
        <p:nvSpPr>
          <p:cNvPr id="68" name="Google Shape;68;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69" name="Google Shape;69;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173AA796-A971-4480-8542-EB0DA7A7FCB2}" type="slidenum">
              <a:rPr lang="en-US" smtClean="0"/>
              <a:t>‹#›</a:t>
            </a:fld>
            <a:endParaRPr lang="en-US"/>
          </a:p>
        </p:txBody>
      </p:sp>
    </p:spTree>
    <p:extLst>
      <p:ext uri="{BB962C8B-B14F-4D97-AF65-F5344CB8AC3E}">
        <p14:creationId xmlns:p14="http://schemas.microsoft.com/office/powerpoint/2010/main" val="2231001165"/>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 with Caption" type="picTx" preserve="1">
  <p:cSld name="Picture with Caption">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72" name="Google Shape;72;p11"/>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r>
              <a:rPr lang="en-US"/>
              <a:t>Click icon to add picture</a:t>
            </a:r>
            <a:endParaRPr/>
          </a:p>
        </p:txBody>
      </p:sp>
      <p:sp>
        <p:nvSpPr>
          <p:cNvPr id="73" name="Google Shape;73;p11"/>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pPr lvl="0"/>
            <a:r>
              <a:rPr lang="en-US"/>
              <a:t>Click to edit Master text styles</a:t>
            </a:r>
          </a:p>
        </p:txBody>
      </p:sp>
      <p:sp>
        <p:nvSpPr>
          <p:cNvPr id="74" name="Google Shape;74;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12671517-867A-4BAC-95E3-225559C5D638}" type="datetimeFigureOut">
              <a:rPr lang="en-US" smtClean="0"/>
              <a:t>1/10/2024</a:t>
            </a:fld>
            <a:endParaRPr lang="en-US"/>
          </a:p>
        </p:txBody>
      </p:sp>
      <p:sp>
        <p:nvSpPr>
          <p:cNvPr id="75" name="Google Shape;75;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76" name="Google Shape;76;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173AA796-A971-4480-8542-EB0DA7A7FCB2}" type="slidenum">
              <a:rPr lang="en-US" smtClean="0"/>
              <a:t>‹#›</a:t>
            </a:fld>
            <a:endParaRPr lang="en-US"/>
          </a:p>
        </p:txBody>
      </p:sp>
    </p:spTree>
    <p:extLst>
      <p:ext uri="{BB962C8B-B14F-4D97-AF65-F5344CB8AC3E}">
        <p14:creationId xmlns:p14="http://schemas.microsoft.com/office/powerpoint/2010/main" val="3989332578"/>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Vertical Text" type="vertTx" preserve="1">
  <p:cSld name="Title and Vertical Text">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79" name="Google Shape;79;p12"/>
          <p:cNvSpPr txBox="1">
            <a:spLocks noGrp="1"/>
          </p:cNvSpPr>
          <p:nvPr>
            <p:ph type="body" idx="1"/>
          </p:nvPr>
        </p:nvSpPr>
        <p:spPr>
          <a:xfrm rot="5400000">
            <a:off x="3833019" y="-1623219"/>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en-US"/>
              <a:t>Click to edit Master text styles</a:t>
            </a:r>
          </a:p>
        </p:txBody>
      </p:sp>
      <p:sp>
        <p:nvSpPr>
          <p:cNvPr id="80" name="Google Shape;80;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12671517-867A-4BAC-95E3-225559C5D638}" type="datetimeFigureOut">
              <a:rPr lang="en-US" smtClean="0"/>
              <a:t>1/10/2024</a:t>
            </a:fld>
            <a:endParaRPr lang="en-US"/>
          </a:p>
        </p:txBody>
      </p:sp>
      <p:sp>
        <p:nvSpPr>
          <p:cNvPr id="81" name="Google Shape;81;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82" name="Google Shape;82;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173AA796-A971-4480-8542-EB0DA7A7FCB2}" type="slidenum">
              <a:rPr lang="en-US" smtClean="0"/>
              <a:t>‹#›</a:t>
            </a:fld>
            <a:endParaRPr lang="en-US"/>
          </a:p>
        </p:txBody>
      </p:sp>
    </p:spTree>
    <p:extLst>
      <p:ext uri="{BB962C8B-B14F-4D97-AF65-F5344CB8AC3E}">
        <p14:creationId xmlns:p14="http://schemas.microsoft.com/office/powerpoint/2010/main" val="3692832559"/>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tical Title and Text" type="vertTitleAndTx" preserve="1">
  <p:cSld name="Vertical Title and Text">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rot="5400000">
            <a:off x="7285038" y="1828800"/>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85" name="Google Shape;85;p13"/>
          <p:cNvSpPr txBox="1">
            <a:spLocks noGrp="1"/>
          </p:cNvSpPr>
          <p:nvPr>
            <p:ph type="body" idx="1"/>
          </p:nvPr>
        </p:nvSpPr>
        <p:spPr>
          <a:xfrm rot="5400000">
            <a:off x="1697039"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en-US"/>
              <a:t>Click to edit Master text styles</a:t>
            </a:r>
          </a:p>
        </p:txBody>
      </p:sp>
      <p:sp>
        <p:nvSpPr>
          <p:cNvPr id="86" name="Google Shape;86;p1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12671517-867A-4BAC-95E3-225559C5D638}" type="datetimeFigureOut">
              <a:rPr lang="en-US" smtClean="0"/>
              <a:t>1/10/2024</a:t>
            </a:fld>
            <a:endParaRPr lang="en-US"/>
          </a:p>
        </p:txBody>
      </p:sp>
      <p:sp>
        <p:nvSpPr>
          <p:cNvPr id="87" name="Google Shape;87;p1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88" name="Google Shape;88;p1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173AA796-A971-4480-8542-EB0DA7A7FCB2}" type="slidenum">
              <a:rPr lang="en-US" smtClean="0"/>
              <a:t>‹#›</a:t>
            </a:fld>
            <a:endParaRPr lang="en-US"/>
          </a:p>
        </p:txBody>
      </p:sp>
    </p:spTree>
    <p:extLst>
      <p:ext uri="{BB962C8B-B14F-4D97-AF65-F5344CB8AC3E}">
        <p14:creationId xmlns:p14="http://schemas.microsoft.com/office/powerpoint/2010/main" val="527638290"/>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A2068-97ED-3A19-4CB0-07BD270CD3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7C819E-FE6D-B0BF-8389-D16BC23BD5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42EAC9-9AB2-6F5E-EC68-A137AA605003}"/>
              </a:ext>
            </a:extLst>
          </p:cNvPr>
          <p:cNvSpPr>
            <a:spLocks noGrp="1"/>
          </p:cNvSpPr>
          <p:nvPr>
            <p:ph type="dt" sz="half" idx="10"/>
          </p:nvPr>
        </p:nvSpPr>
        <p:spPr/>
        <p:txBody>
          <a:bodyPr/>
          <a:lstStyle/>
          <a:p>
            <a:fld id="{4EFA1D0E-C308-43D4-9BB0-2D19EE59496E}" type="datetimeFigureOut">
              <a:rPr lang="en-US" smtClean="0"/>
              <a:t>1/10/2024</a:t>
            </a:fld>
            <a:endParaRPr lang="en-US"/>
          </a:p>
        </p:txBody>
      </p:sp>
      <p:sp>
        <p:nvSpPr>
          <p:cNvPr id="5" name="Footer Placeholder 4">
            <a:extLst>
              <a:ext uri="{FF2B5EF4-FFF2-40B4-BE49-F238E27FC236}">
                <a16:creationId xmlns:a16="http://schemas.microsoft.com/office/drawing/2014/main" id="{6108EFE9-0047-8972-F2C2-FFD344EE5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783198-F4A0-35F5-D4CF-7D90D41B17AF}"/>
              </a:ext>
            </a:extLst>
          </p:cNvPr>
          <p:cNvSpPr>
            <a:spLocks noGrp="1"/>
          </p:cNvSpPr>
          <p:nvPr>
            <p:ph type="sldNum" sz="quarter" idx="12"/>
          </p:nvPr>
        </p:nvSpPr>
        <p:spPr/>
        <p:txBody>
          <a:bodyPr/>
          <a:lstStyle/>
          <a:p>
            <a:fld id="{0E97FF0B-C02D-47A1-A2CD-3F51D70F2929}" type="slidenum">
              <a:rPr lang="en-US" smtClean="0"/>
              <a:t>‹#›</a:t>
            </a:fld>
            <a:endParaRPr lang="en-US"/>
          </a:p>
        </p:txBody>
      </p:sp>
    </p:spTree>
    <p:extLst>
      <p:ext uri="{BB962C8B-B14F-4D97-AF65-F5344CB8AC3E}">
        <p14:creationId xmlns:p14="http://schemas.microsoft.com/office/powerpoint/2010/main" val="3054221189"/>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25B6F-7561-2135-A96C-2FE2E63037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7BB4B1-002B-47CB-43AB-EA7FAA088E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E1A31A-E644-98FC-0F6B-6E47B1D6F6D2}"/>
              </a:ext>
            </a:extLst>
          </p:cNvPr>
          <p:cNvSpPr>
            <a:spLocks noGrp="1"/>
          </p:cNvSpPr>
          <p:nvPr>
            <p:ph type="dt" sz="half" idx="10"/>
          </p:nvPr>
        </p:nvSpPr>
        <p:spPr/>
        <p:txBody>
          <a:bodyPr/>
          <a:lstStyle/>
          <a:p>
            <a:fld id="{4EFA1D0E-C308-43D4-9BB0-2D19EE59496E}" type="datetimeFigureOut">
              <a:rPr lang="en-US" smtClean="0"/>
              <a:t>1/10/2024</a:t>
            </a:fld>
            <a:endParaRPr lang="en-US"/>
          </a:p>
        </p:txBody>
      </p:sp>
      <p:sp>
        <p:nvSpPr>
          <p:cNvPr id="5" name="Footer Placeholder 4">
            <a:extLst>
              <a:ext uri="{FF2B5EF4-FFF2-40B4-BE49-F238E27FC236}">
                <a16:creationId xmlns:a16="http://schemas.microsoft.com/office/drawing/2014/main" id="{7F2E57EC-1AFF-D0EA-BB5A-086140A73C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EF1DC2-E7A6-D7DB-5CB3-54169EE2F138}"/>
              </a:ext>
            </a:extLst>
          </p:cNvPr>
          <p:cNvSpPr>
            <a:spLocks noGrp="1"/>
          </p:cNvSpPr>
          <p:nvPr>
            <p:ph type="sldNum" sz="quarter" idx="12"/>
          </p:nvPr>
        </p:nvSpPr>
        <p:spPr/>
        <p:txBody>
          <a:bodyPr/>
          <a:lstStyle/>
          <a:p>
            <a:fld id="{0E97FF0B-C02D-47A1-A2CD-3F51D70F2929}" type="slidenum">
              <a:rPr lang="en-US" smtClean="0"/>
              <a:t>‹#›</a:t>
            </a:fld>
            <a:endParaRPr lang="en-US"/>
          </a:p>
        </p:txBody>
      </p:sp>
    </p:spTree>
    <p:extLst>
      <p:ext uri="{BB962C8B-B14F-4D97-AF65-F5344CB8AC3E}">
        <p14:creationId xmlns:p14="http://schemas.microsoft.com/office/powerpoint/2010/main" val="270580622"/>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F9A2D-313B-30B1-C0CD-ABF88E0497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42E26F-9D1D-0B1A-46B8-6DBD167CCF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4B5A1F-43F1-C165-3893-93BE22B114E2}"/>
              </a:ext>
            </a:extLst>
          </p:cNvPr>
          <p:cNvSpPr>
            <a:spLocks noGrp="1"/>
          </p:cNvSpPr>
          <p:nvPr>
            <p:ph type="dt" sz="half" idx="10"/>
          </p:nvPr>
        </p:nvSpPr>
        <p:spPr/>
        <p:txBody>
          <a:bodyPr/>
          <a:lstStyle/>
          <a:p>
            <a:fld id="{4EFA1D0E-C308-43D4-9BB0-2D19EE59496E}" type="datetimeFigureOut">
              <a:rPr lang="en-US" smtClean="0"/>
              <a:t>1/10/2024</a:t>
            </a:fld>
            <a:endParaRPr lang="en-US"/>
          </a:p>
        </p:txBody>
      </p:sp>
      <p:sp>
        <p:nvSpPr>
          <p:cNvPr id="5" name="Footer Placeholder 4">
            <a:extLst>
              <a:ext uri="{FF2B5EF4-FFF2-40B4-BE49-F238E27FC236}">
                <a16:creationId xmlns:a16="http://schemas.microsoft.com/office/drawing/2014/main" id="{7CDC4C23-3167-F5DC-29E9-F08899F831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00FDF5-7AAB-D9E8-01FB-C9A295B1138B}"/>
              </a:ext>
            </a:extLst>
          </p:cNvPr>
          <p:cNvSpPr>
            <a:spLocks noGrp="1"/>
          </p:cNvSpPr>
          <p:nvPr>
            <p:ph type="sldNum" sz="quarter" idx="12"/>
          </p:nvPr>
        </p:nvSpPr>
        <p:spPr/>
        <p:txBody>
          <a:bodyPr/>
          <a:lstStyle/>
          <a:p>
            <a:fld id="{0E97FF0B-C02D-47A1-A2CD-3F51D70F2929}" type="slidenum">
              <a:rPr lang="en-US" smtClean="0"/>
              <a:t>‹#›</a:t>
            </a:fld>
            <a:endParaRPr lang="en-US"/>
          </a:p>
        </p:txBody>
      </p:sp>
    </p:spTree>
    <p:extLst>
      <p:ext uri="{BB962C8B-B14F-4D97-AF65-F5344CB8AC3E}">
        <p14:creationId xmlns:p14="http://schemas.microsoft.com/office/powerpoint/2010/main" val="2829341792"/>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3823A-81E9-ADC5-1622-B97248A9CE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0C8FD4-EBE0-BD4C-1B72-1BE23070A6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9E0907-CF59-B6BC-ED43-A63A0DEF8E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031B1E-795E-17EF-990C-305CDE3F4E20}"/>
              </a:ext>
            </a:extLst>
          </p:cNvPr>
          <p:cNvSpPr>
            <a:spLocks noGrp="1"/>
          </p:cNvSpPr>
          <p:nvPr>
            <p:ph type="dt" sz="half" idx="10"/>
          </p:nvPr>
        </p:nvSpPr>
        <p:spPr/>
        <p:txBody>
          <a:bodyPr/>
          <a:lstStyle/>
          <a:p>
            <a:fld id="{4EFA1D0E-C308-43D4-9BB0-2D19EE59496E}" type="datetimeFigureOut">
              <a:rPr lang="en-US" smtClean="0"/>
              <a:t>1/10/2024</a:t>
            </a:fld>
            <a:endParaRPr lang="en-US"/>
          </a:p>
        </p:txBody>
      </p:sp>
      <p:sp>
        <p:nvSpPr>
          <p:cNvPr id="6" name="Footer Placeholder 5">
            <a:extLst>
              <a:ext uri="{FF2B5EF4-FFF2-40B4-BE49-F238E27FC236}">
                <a16:creationId xmlns:a16="http://schemas.microsoft.com/office/drawing/2014/main" id="{81CC99A3-0664-56F9-BD0D-D4D0F4A28B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936B77-FC26-BB20-756B-324EF097399F}"/>
              </a:ext>
            </a:extLst>
          </p:cNvPr>
          <p:cNvSpPr>
            <a:spLocks noGrp="1"/>
          </p:cNvSpPr>
          <p:nvPr>
            <p:ph type="sldNum" sz="quarter" idx="12"/>
          </p:nvPr>
        </p:nvSpPr>
        <p:spPr/>
        <p:txBody>
          <a:bodyPr/>
          <a:lstStyle/>
          <a:p>
            <a:fld id="{0E97FF0B-C02D-47A1-A2CD-3F51D70F2929}" type="slidenum">
              <a:rPr lang="en-US" smtClean="0"/>
              <a:t>‹#›</a:t>
            </a:fld>
            <a:endParaRPr lang="en-US"/>
          </a:p>
        </p:txBody>
      </p:sp>
    </p:spTree>
    <p:extLst>
      <p:ext uri="{BB962C8B-B14F-4D97-AF65-F5344CB8AC3E}">
        <p14:creationId xmlns:p14="http://schemas.microsoft.com/office/powerpoint/2010/main" val="35936692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CC564F-B295-4C23-8A93-EDE7FB9857BA}" type="datetimeFigureOut">
              <a:rPr lang="en-US" smtClean="0"/>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1D6BCB-3A8F-4398-8448-7EFD1767760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901147"/>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B4E64-7AF1-FCB7-3055-054A79B459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4AF0DE-21D6-70AE-43A4-86ECD17C79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93AB70-B7C9-00E7-2E7A-C815C16B62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374271-6D74-87B4-1942-B676DEADCA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B53684-AEE0-C55E-5B11-AB0C99669E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217477-1381-10F8-ABDD-6C04A9EB4075}"/>
              </a:ext>
            </a:extLst>
          </p:cNvPr>
          <p:cNvSpPr>
            <a:spLocks noGrp="1"/>
          </p:cNvSpPr>
          <p:nvPr>
            <p:ph type="dt" sz="half" idx="10"/>
          </p:nvPr>
        </p:nvSpPr>
        <p:spPr/>
        <p:txBody>
          <a:bodyPr/>
          <a:lstStyle/>
          <a:p>
            <a:fld id="{4EFA1D0E-C308-43D4-9BB0-2D19EE59496E}" type="datetimeFigureOut">
              <a:rPr lang="en-US" smtClean="0"/>
              <a:t>1/10/2024</a:t>
            </a:fld>
            <a:endParaRPr lang="en-US"/>
          </a:p>
        </p:txBody>
      </p:sp>
      <p:sp>
        <p:nvSpPr>
          <p:cNvPr id="8" name="Footer Placeholder 7">
            <a:extLst>
              <a:ext uri="{FF2B5EF4-FFF2-40B4-BE49-F238E27FC236}">
                <a16:creationId xmlns:a16="http://schemas.microsoft.com/office/drawing/2014/main" id="{E2E9394E-1262-AE1E-F566-0C95C1CDFF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86ADB0-EA25-2D06-60BA-4C9324BD088E}"/>
              </a:ext>
            </a:extLst>
          </p:cNvPr>
          <p:cNvSpPr>
            <a:spLocks noGrp="1"/>
          </p:cNvSpPr>
          <p:nvPr>
            <p:ph type="sldNum" sz="quarter" idx="12"/>
          </p:nvPr>
        </p:nvSpPr>
        <p:spPr/>
        <p:txBody>
          <a:bodyPr/>
          <a:lstStyle/>
          <a:p>
            <a:fld id="{0E97FF0B-C02D-47A1-A2CD-3F51D70F2929}" type="slidenum">
              <a:rPr lang="en-US" smtClean="0"/>
              <a:t>‹#›</a:t>
            </a:fld>
            <a:endParaRPr lang="en-US"/>
          </a:p>
        </p:txBody>
      </p:sp>
    </p:spTree>
    <p:extLst>
      <p:ext uri="{BB962C8B-B14F-4D97-AF65-F5344CB8AC3E}">
        <p14:creationId xmlns:p14="http://schemas.microsoft.com/office/powerpoint/2010/main" val="3781246810"/>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4B7CF-883E-5E7D-EDC1-E9D979C007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A4EBEF-43C4-552E-E966-1967B8786287}"/>
              </a:ext>
            </a:extLst>
          </p:cNvPr>
          <p:cNvSpPr>
            <a:spLocks noGrp="1"/>
          </p:cNvSpPr>
          <p:nvPr>
            <p:ph type="dt" sz="half" idx="10"/>
          </p:nvPr>
        </p:nvSpPr>
        <p:spPr/>
        <p:txBody>
          <a:bodyPr/>
          <a:lstStyle/>
          <a:p>
            <a:fld id="{4EFA1D0E-C308-43D4-9BB0-2D19EE59496E}" type="datetimeFigureOut">
              <a:rPr lang="en-US" smtClean="0"/>
              <a:t>1/10/2024</a:t>
            </a:fld>
            <a:endParaRPr lang="en-US"/>
          </a:p>
        </p:txBody>
      </p:sp>
      <p:sp>
        <p:nvSpPr>
          <p:cNvPr id="4" name="Footer Placeholder 3">
            <a:extLst>
              <a:ext uri="{FF2B5EF4-FFF2-40B4-BE49-F238E27FC236}">
                <a16:creationId xmlns:a16="http://schemas.microsoft.com/office/drawing/2014/main" id="{B79495B1-2DD7-A7A1-65C9-9E038193DB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FFB00C-BA66-8386-79F9-E9E3877E5C47}"/>
              </a:ext>
            </a:extLst>
          </p:cNvPr>
          <p:cNvSpPr>
            <a:spLocks noGrp="1"/>
          </p:cNvSpPr>
          <p:nvPr>
            <p:ph type="sldNum" sz="quarter" idx="12"/>
          </p:nvPr>
        </p:nvSpPr>
        <p:spPr/>
        <p:txBody>
          <a:bodyPr/>
          <a:lstStyle/>
          <a:p>
            <a:fld id="{0E97FF0B-C02D-47A1-A2CD-3F51D70F2929}" type="slidenum">
              <a:rPr lang="en-US" smtClean="0"/>
              <a:t>‹#›</a:t>
            </a:fld>
            <a:endParaRPr lang="en-US"/>
          </a:p>
        </p:txBody>
      </p:sp>
    </p:spTree>
    <p:extLst>
      <p:ext uri="{BB962C8B-B14F-4D97-AF65-F5344CB8AC3E}">
        <p14:creationId xmlns:p14="http://schemas.microsoft.com/office/powerpoint/2010/main" val="3372491987"/>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9DE3D0-A714-7740-300D-694731BD50AC}"/>
              </a:ext>
            </a:extLst>
          </p:cNvPr>
          <p:cNvSpPr>
            <a:spLocks noGrp="1"/>
          </p:cNvSpPr>
          <p:nvPr>
            <p:ph type="dt" sz="half" idx="10"/>
          </p:nvPr>
        </p:nvSpPr>
        <p:spPr/>
        <p:txBody>
          <a:bodyPr/>
          <a:lstStyle/>
          <a:p>
            <a:fld id="{4EFA1D0E-C308-43D4-9BB0-2D19EE59496E}" type="datetimeFigureOut">
              <a:rPr lang="en-US" smtClean="0"/>
              <a:t>1/10/2024</a:t>
            </a:fld>
            <a:endParaRPr lang="en-US"/>
          </a:p>
        </p:txBody>
      </p:sp>
      <p:sp>
        <p:nvSpPr>
          <p:cNvPr id="3" name="Footer Placeholder 2">
            <a:extLst>
              <a:ext uri="{FF2B5EF4-FFF2-40B4-BE49-F238E27FC236}">
                <a16:creationId xmlns:a16="http://schemas.microsoft.com/office/drawing/2014/main" id="{193AAA24-EA8D-51AF-70A6-F8C0C43060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C6317E-490F-0A84-CCDD-5E2A100D58B4}"/>
              </a:ext>
            </a:extLst>
          </p:cNvPr>
          <p:cNvSpPr>
            <a:spLocks noGrp="1"/>
          </p:cNvSpPr>
          <p:nvPr>
            <p:ph type="sldNum" sz="quarter" idx="12"/>
          </p:nvPr>
        </p:nvSpPr>
        <p:spPr/>
        <p:txBody>
          <a:bodyPr/>
          <a:lstStyle/>
          <a:p>
            <a:fld id="{0E97FF0B-C02D-47A1-A2CD-3F51D70F2929}" type="slidenum">
              <a:rPr lang="en-US" smtClean="0"/>
              <a:t>‹#›</a:t>
            </a:fld>
            <a:endParaRPr lang="en-US"/>
          </a:p>
        </p:txBody>
      </p:sp>
      <p:pic>
        <p:nvPicPr>
          <p:cNvPr id="5" name="Google Shape;25;p4" descr="TEES_PPT_Slide_Generic_4Maroon.jpg">
            <a:extLst>
              <a:ext uri="{FF2B5EF4-FFF2-40B4-BE49-F238E27FC236}">
                <a16:creationId xmlns:a16="http://schemas.microsoft.com/office/drawing/2014/main" id="{F35A5604-3FC0-A880-35F2-C99B10EB5693}"/>
              </a:ext>
            </a:extLst>
          </p:cNvPr>
          <p:cNvPicPr preferRelativeResize="0"/>
          <p:nvPr userDrawn="1"/>
        </p:nvPicPr>
        <p:blipFill rotWithShape="1">
          <a:blip r:embed="rId2">
            <a:alphaModFix/>
          </a:blip>
          <a:srcRect b="15930"/>
          <a:stretch/>
        </p:blipFill>
        <p:spPr>
          <a:xfrm>
            <a:off x="0" y="-1"/>
            <a:ext cx="12192000" cy="6174297"/>
          </a:xfrm>
          <a:prstGeom prst="rect">
            <a:avLst/>
          </a:prstGeom>
          <a:noFill/>
          <a:ln>
            <a:noFill/>
          </a:ln>
        </p:spPr>
      </p:pic>
    </p:spTree>
    <p:extLst>
      <p:ext uri="{BB962C8B-B14F-4D97-AF65-F5344CB8AC3E}">
        <p14:creationId xmlns:p14="http://schemas.microsoft.com/office/powerpoint/2010/main" val="290519370"/>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775BF-80B2-2CD0-BC84-65C35F5A4A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58698F-1BCE-5F31-1AB2-521506398F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8A0F94-6378-4D45-9729-E7058811AE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71F507-0171-C1CF-4C7B-8A80536CEB20}"/>
              </a:ext>
            </a:extLst>
          </p:cNvPr>
          <p:cNvSpPr>
            <a:spLocks noGrp="1"/>
          </p:cNvSpPr>
          <p:nvPr>
            <p:ph type="dt" sz="half" idx="10"/>
          </p:nvPr>
        </p:nvSpPr>
        <p:spPr/>
        <p:txBody>
          <a:bodyPr/>
          <a:lstStyle/>
          <a:p>
            <a:fld id="{4EFA1D0E-C308-43D4-9BB0-2D19EE59496E}" type="datetimeFigureOut">
              <a:rPr lang="en-US" smtClean="0"/>
              <a:t>1/10/2024</a:t>
            </a:fld>
            <a:endParaRPr lang="en-US"/>
          </a:p>
        </p:txBody>
      </p:sp>
      <p:sp>
        <p:nvSpPr>
          <p:cNvPr id="6" name="Footer Placeholder 5">
            <a:extLst>
              <a:ext uri="{FF2B5EF4-FFF2-40B4-BE49-F238E27FC236}">
                <a16:creationId xmlns:a16="http://schemas.microsoft.com/office/drawing/2014/main" id="{2A2596D3-AF35-5B3B-BFFB-02AD92F95B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AD28F6-D705-0A54-46BD-2B57EB25683A}"/>
              </a:ext>
            </a:extLst>
          </p:cNvPr>
          <p:cNvSpPr>
            <a:spLocks noGrp="1"/>
          </p:cNvSpPr>
          <p:nvPr>
            <p:ph type="sldNum" sz="quarter" idx="12"/>
          </p:nvPr>
        </p:nvSpPr>
        <p:spPr/>
        <p:txBody>
          <a:bodyPr/>
          <a:lstStyle/>
          <a:p>
            <a:fld id="{0E97FF0B-C02D-47A1-A2CD-3F51D70F2929}" type="slidenum">
              <a:rPr lang="en-US" smtClean="0"/>
              <a:t>‹#›</a:t>
            </a:fld>
            <a:endParaRPr lang="en-US"/>
          </a:p>
        </p:txBody>
      </p:sp>
    </p:spTree>
    <p:extLst>
      <p:ext uri="{BB962C8B-B14F-4D97-AF65-F5344CB8AC3E}">
        <p14:creationId xmlns:p14="http://schemas.microsoft.com/office/powerpoint/2010/main" val="4275662978"/>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6D878-4EC2-75E3-FDE0-E18029F8C2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5AADAE-53FD-8338-4FDB-78B83FB581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5199C3-6A62-3389-FEDA-6684152C58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A3B408-EA27-33BF-D612-4393864F487A}"/>
              </a:ext>
            </a:extLst>
          </p:cNvPr>
          <p:cNvSpPr>
            <a:spLocks noGrp="1"/>
          </p:cNvSpPr>
          <p:nvPr>
            <p:ph type="dt" sz="half" idx="10"/>
          </p:nvPr>
        </p:nvSpPr>
        <p:spPr/>
        <p:txBody>
          <a:bodyPr/>
          <a:lstStyle/>
          <a:p>
            <a:fld id="{4EFA1D0E-C308-43D4-9BB0-2D19EE59496E}" type="datetimeFigureOut">
              <a:rPr lang="en-US" smtClean="0"/>
              <a:t>1/10/2024</a:t>
            </a:fld>
            <a:endParaRPr lang="en-US"/>
          </a:p>
        </p:txBody>
      </p:sp>
      <p:sp>
        <p:nvSpPr>
          <p:cNvPr id="6" name="Footer Placeholder 5">
            <a:extLst>
              <a:ext uri="{FF2B5EF4-FFF2-40B4-BE49-F238E27FC236}">
                <a16:creationId xmlns:a16="http://schemas.microsoft.com/office/drawing/2014/main" id="{8B84D7A3-AF81-028A-195F-AB17CF1682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07FABA-3B33-0E26-39C8-CAAE15F41FC1}"/>
              </a:ext>
            </a:extLst>
          </p:cNvPr>
          <p:cNvSpPr>
            <a:spLocks noGrp="1"/>
          </p:cNvSpPr>
          <p:nvPr>
            <p:ph type="sldNum" sz="quarter" idx="12"/>
          </p:nvPr>
        </p:nvSpPr>
        <p:spPr/>
        <p:txBody>
          <a:bodyPr/>
          <a:lstStyle/>
          <a:p>
            <a:fld id="{0E97FF0B-C02D-47A1-A2CD-3F51D70F2929}" type="slidenum">
              <a:rPr lang="en-US" smtClean="0"/>
              <a:t>‹#›</a:t>
            </a:fld>
            <a:endParaRPr lang="en-US"/>
          </a:p>
        </p:txBody>
      </p:sp>
    </p:spTree>
    <p:extLst>
      <p:ext uri="{BB962C8B-B14F-4D97-AF65-F5344CB8AC3E}">
        <p14:creationId xmlns:p14="http://schemas.microsoft.com/office/powerpoint/2010/main" val="3978694692"/>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1D8D1-D58E-0D0D-6D86-A5F7BAE968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1CB891-AC95-C772-47C2-EBAC2AC676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8D2E98-4FBF-C08E-7B31-026CE0579DE1}"/>
              </a:ext>
            </a:extLst>
          </p:cNvPr>
          <p:cNvSpPr>
            <a:spLocks noGrp="1"/>
          </p:cNvSpPr>
          <p:nvPr>
            <p:ph type="dt" sz="half" idx="10"/>
          </p:nvPr>
        </p:nvSpPr>
        <p:spPr/>
        <p:txBody>
          <a:bodyPr/>
          <a:lstStyle/>
          <a:p>
            <a:fld id="{4EFA1D0E-C308-43D4-9BB0-2D19EE59496E}" type="datetimeFigureOut">
              <a:rPr lang="en-US" smtClean="0"/>
              <a:t>1/10/2024</a:t>
            </a:fld>
            <a:endParaRPr lang="en-US"/>
          </a:p>
        </p:txBody>
      </p:sp>
      <p:sp>
        <p:nvSpPr>
          <p:cNvPr id="5" name="Footer Placeholder 4">
            <a:extLst>
              <a:ext uri="{FF2B5EF4-FFF2-40B4-BE49-F238E27FC236}">
                <a16:creationId xmlns:a16="http://schemas.microsoft.com/office/drawing/2014/main" id="{8766F8FA-676A-4A16-9734-CA52A326CC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314968-8D4B-9176-E2C7-145A84362744}"/>
              </a:ext>
            </a:extLst>
          </p:cNvPr>
          <p:cNvSpPr>
            <a:spLocks noGrp="1"/>
          </p:cNvSpPr>
          <p:nvPr>
            <p:ph type="sldNum" sz="quarter" idx="12"/>
          </p:nvPr>
        </p:nvSpPr>
        <p:spPr/>
        <p:txBody>
          <a:bodyPr/>
          <a:lstStyle/>
          <a:p>
            <a:fld id="{0E97FF0B-C02D-47A1-A2CD-3F51D70F2929}" type="slidenum">
              <a:rPr lang="en-US" smtClean="0"/>
              <a:t>‹#›</a:t>
            </a:fld>
            <a:endParaRPr lang="en-US"/>
          </a:p>
        </p:txBody>
      </p:sp>
    </p:spTree>
    <p:extLst>
      <p:ext uri="{BB962C8B-B14F-4D97-AF65-F5344CB8AC3E}">
        <p14:creationId xmlns:p14="http://schemas.microsoft.com/office/powerpoint/2010/main" val="1925726127"/>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EC5F15-5E3C-4BC9-B4AD-CD3E6BC1D2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CCB3A8-7702-E4A4-D83B-6F11F38FE9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215BB7-0FF1-63B0-4865-85715AE8E873}"/>
              </a:ext>
            </a:extLst>
          </p:cNvPr>
          <p:cNvSpPr>
            <a:spLocks noGrp="1"/>
          </p:cNvSpPr>
          <p:nvPr>
            <p:ph type="dt" sz="half" idx="10"/>
          </p:nvPr>
        </p:nvSpPr>
        <p:spPr/>
        <p:txBody>
          <a:bodyPr/>
          <a:lstStyle/>
          <a:p>
            <a:fld id="{4EFA1D0E-C308-43D4-9BB0-2D19EE59496E}" type="datetimeFigureOut">
              <a:rPr lang="en-US" smtClean="0"/>
              <a:t>1/10/2024</a:t>
            </a:fld>
            <a:endParaRPr lang="en-US"/>
          </a:p>
        </p:txBody>
      </p:sp>
      <p:sp>
        <p:nvSpPr>
          <p:cNvPr id="5" name="Footer Placeholder 4">
            <a:extLst>
              <a:ext uri="{FF2B5EF4-FFF2-40B4-BE49-F238E27FC236}">
                <a16:creationId xmlns:a16="http://schemas.microsoft.com/office/drawing/2014/main" id="{C36BE76F-D898-9FA7-EEEC-DEE4C80602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6F24C6-5B8B-5F35-52BD-D5806ED53D8D}"/>
              </a:ext>
            </a:extLst>
          </p:cNvPr>
          <p:cNvSpPr>
            <a:spLocks noGrp="1"/>
          </p:cNvSpPr>
          <p:nvPr>
            <p:ph type="sldNum" sz="quarter" idx="12"/>
          </p:nvPr>
        </p:nvSpPr>
        <p:spPr/>
        <p:txBody>
          <a:bodyPr/>
          <a:lstStyle/>
          <a:p>
            <a:fld id="{0E97FF0B-C02D-47A1-A2CD-3F51D70F2929}" type="slidenum">
              <a:rPr lang="en-US" smtClean="0"/>
              <a:t>‹#›</a:t>
            </a:fld>
            <a:endParaRPr lang="en-US"/>
          </a:p>
        </p:txBody>
      </p:sp>
    </p:spTree>
    <p:extLst>
      <p:ext uri="{BB962C8B-B14F-4D97-AF65-F5344CB8AC3E}">
        <p14:creationId xmlns:p14="http://schemas.microsoft.com/office/powerpoint/2010/main" val="228708822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CC564F-B295-4C23-8A93-EDE7FB9857BA}"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D6BCB-3A8F-4398-8448-7EFD17677606}" type="slidenum">
              <a:rPr lang="en-US" smtClean="0"/>
              <a:t>‹#›</a:t>
            </a:fld>
            <a:endParaRPr lang="en-US"/>
          </a:p>
        </p:txBody>
      </p:sp>
    </p:spTree>
    <p:extLst>
      <p:ext uri="{BB962C8B-B14F-4D97-AF65-F5344CB8AC3E}">
        <p14:creationId xmlns:p14="http://schemas.microsoft.com/office/powerpoint/2010/main" val="172776201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CC564F-B295-4C23-8A93-EDE7FB9857BA}" type="datetimeFigureOut">
              <a:rPr lang="en-US" smtClean="0"/>
              <a:t>1/10/2024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1D6BCB-3A8F-4398-8448-7EFD17677606}" type="slidenum">
              <a:rPr lang="en-US" smtClean="0"/>
              <a:t>‹#›</a:t>
            </a:fld>
            <a:endParaRPr lang="en-US"/>
          </a:p>
        </p:txBody>
      </p:sp>
    </p:spTree>
    <p:extLst>
      <p:ext uri="{BB962C8B-B14F-4D97-AF65-F5344CB8AC3E}">
        <p14:creationId xmlns:p14="http://schemas.microsoft.com/office/powerpoint/2010/main" val="72739700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CC564F-B295-4C23-8A93-EDE7FB9857BA}" type="datetimeFigureOut">
              <a:rPr lang="en-US" smtClean="0"/>
              <a:t>1/10/2024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1D6BCB-3A8F-4398-8448-7EFD17677606}" type="slidenum">
              <a:rPr lang="en-US" smtClean="0"/>
              <a:t>‹#›</a:t>
            </a:fld>
            <a:endParaRPr lang="en-US"/>
          </a:p>
        </p:txBody>
      </p:sp>
    </p:spTree>
    <p:extLst>
      <p:ext uri="{BB962C8B-B14F-4D97-AF65-F5344CB8AC3E}">
        <p14:creationId xmlns:p14="http://schemas.microsoft.com/office/powerpoint/2010/main" val="389787813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ACC564F-B295-4C23-8A93-EDE7FB9857BA}" type="datetimeFigureOut">
              <a:rPr lang="en-US" smtClean="0"/>
              <a:t>1/10/2024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41D6BCB-3A8F-4398-8448-7EFD17677606}" type="slidenum">
              <a:rPr lang="en-US" smtClean="0"/>
              <a:t>‹#›</a:t>
            </a:fld>
            <a:endParaRPr lang="en-US"/>
          </a:p>
        </p:txBody>
      </p:sp>
    </p:spTree>
    <p:extLst>
      <p:ext uri="{BB962C8B-B14F-4D97-AF65-F5344CB8AC3E}">
        <p14:creationId xmlns:p14="http://schemas.microsoft.com/office/powerpoint/2010/main" val="128818375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ACC564F-B295-4C23-8A93-EDE7FB9857BA}" type="datetimeFigureOut">
              <a:rPr lang="en-US" smtClean="0"/>
              <a:t>1/10/2024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41D6BCB-3A8F-4398-8448-7EFD17677606}" type="slidenum">
              <a:rPr lang="en-US" smtClean="0"/>
              <a:t>‹#›</a:t>
            </a:fld>
            <a:endParaRPr lang="en-US"/>
          </a:p>
        </p:txBody>
      </p:sp>
    </p:spTree>
    <p:extLst>
      <p:ext uri="{BB962C8B-B14F-4D97-AF65-F5344CB8AC3E}">
        <p14:creationId xmlns:p14="http://schemas.microsoft.com/office/powerpoint/2010/main" val="37312148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CC564F-B295-4C23-8A93-EDE7FB9857BA}" type="datetimeFigureOut">
              <a:rPr lang="en-US" smtClean="0"/>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1D6BCB-3A8F-4398-8448-7EFD17677606}" type="slidenum">
              <a:rPr lang="en-US" smtClean="0"/>
              <a:t>‹#›</a:t>
            </a:fld>
            <a:endParaRPr lang="en-US"/>
          </a:p>
        </p:txBody>
      </p:sp>
    </p:spTree>
    <p:extLst>
      <p:ext uri="{BB962C8B-B14F-4D97-AF65-F5344CB8AC3E}">
        <p14:creationId xmlns:p14="http://schemas.microsoft.com/office/powerpoint/2010/main" val="377470506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5.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6.tif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41D6BCB-3A8F-4398-8448-7EFD17677606}"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close up of a logo&#10;&#10;Description automatically generated">
            <a:extLst>
              <a:ext uri="{FF2B5EF4-FFF2-40B4-BE49-F238E27FC236}">
                <a16:creationId xmlns:a16="http://schemas.microsoft.com/office/drawing/2014/main" id="{A76CAA68-9446-44B8-B759-13248FF49A6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1155680" y="5748382"/>
            <a:ext cx="613410" cy="457200"/>
          </a:xfrm>
          <a:prstGeom prst="rect">
            <a:avLst/>
          </a:prstGeom>
        </p:spPr>
      </p:pic>
    </p:spTree>
    <p:extLst>
      <p:ext uri="{BB962C8B-B14F-4D97-AF65-F5344CB8AC3E}">
        <p14:creationId xmlns:p14="http://schemas.microsoft.com/office/powerpoint/2010/main" val="7571301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fld id="{12671517-867A-4BAC-95E3-225559C5D638}" type="datetimeFigureOut">
              <a:rPr lang="en-US" smtClean="0"/>
              <a:t>1/10/2024</a:t>
            </a:fld>
            <a:endParaRPr lang="en-US"/>
          </a:p>
        </p:txBody>
      </p:sp>
      <p:sp>
        <p:nvSpPr>
          <p:cNvPr id="13" name="Google Shape;13;p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a:p>
        </p:txBody>
      </p:sp>
      <p:sp>
        <p:nvSpPr>
          <p:cNvPr id="14" name="Google Shape;14;p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173AA796-A971-4480-8542-EB0DA7A7FCB2}" type="slidenum">
              <a:rPr lang="en-US" smtClean="0"/>
              <a:t>‹#›</a:t>
            </a:fld>
            <a:endParaRPr lang="en-US"/>
          </a:p>
        </p:txBody>
      </p:sp>
      <p:pic>
        <p:nvPicPr>
          <p:cNvPr id="15" name="Google Shape;15;p2" descr="TEES_PPT_Slide_Generic_5Maroon.jpg"/>
          <p:cNvPicPr preferRelativeResize="0"/>
          <p:nvPr/>
        </p:nvPicPr>
        <p:blipFill rotWithShape="1">
          <a:blip r:embed="rId13">
            <a:alphaModFix/>
          </a:blip>
          <a:srcRect/>
          <a:stretch/>
        </p:blipFill>
        <p:spPr>
          <a:xfrm>
            <a:off x="0" y="0"/>
            <a:ext cx="12192000" cy="6858000"/>
          </a:xfrm>
          <a:prstGeom prst="rect">
            <a:avLst/>
          </a:prstGeom>
          <a:noFill/>
          <a:ln>
            <a:noFill/>
          </a:ln>
        </p:spPr>
      </p:pic>
      <p:pic>
        <p:nvPicPr>
          <p:cNvPr id="3" name="Picture 2">
            <a:extLst>
              <a:ext uri="{FF2B5EF4-FFF2-40B4-BE49-F238E27FC236}">
                <a16:creationId xmlns:a16="http://schemas.microsoft.com/office/drawing/2014/main" id="{1B17CD6F-FB47-8BC4-6389-8AB9E131066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75283" y="226947"/>
            <a:ext cx="4181856" cy="466344"/>
          </a:xfrm>
          <a:prstGeom prst="rect">
            <a:avLst/>
          </a:prstGeom>
        </p:spPr>
      </p:pic>
    </p:spTree>
    <p:extLst>
      <p:ext uri="{BB962C8B-B14F-4D97-AF65-F5344CB8AC3E}">
        <p14:creationId xmlns:p14="http://schemas.microsoft.com/office/powerpoint/2010/main" val="3440678954"/>
      </p:ext>
    </p:extLst>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6A5A3-4691-DE3E-9B31-2EF9EE6920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DD7696-D762-BDDE-546B-BFC99F0762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C751E3-BC97-61E1-E418-266095E20B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FA1D0E-C308-43D4-9BB0-2D19EE59496E}" type="datetimeFigureOut">
              <a:rPr lang="en-US" smtClean="0"/>
              <a:t>1/10/2024</a:t>
            </a:fld>
            <a:endParaRPr lang="en-US"/>
          </a:p>
        </p:txBody>
      </p:sp>
      <p:sp>
        <p:nvSpPr>
          <p:cNvPr id="5" name="Footer Placeholder 4">
            <a:extLst>
              <a:ext uri="{FF2B5EF4-FFF2-40B4-BE49-F238E27FC236}">
                <a16:creationId xmlns:a16="http://schemas.microsoft.com/office/drawing/2014/main" id="{3399254B-4B76-F128-E75B-C8EA52779B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C89375-C708-23C3-922D-11FC95B1DD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97FF0B-C02D-47A1-A2CD-3F51D70F2929}" type="slidenum">
              <a:rPr lang="en-US" smtClean="0"/>
              <a:t>‹#›</a:t>
            </a:fld>
            <a:endParaRPr lang="en-US"/>
          </a:p>
        </p:txBody>
      </p:sp>
    </p:spTree>
    <p:extLst>
      <p:ext uri="{BB962C8B-B14F-4D97-AF65-F5344CB8AC3E}">
        <p14:creationId xmlns:p14="http://schemas.microsoft.com/office/powerpoint/2010/main" val="274579426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nctcog.activehosted.com/index.php?action=social&amp;c=3347&amp;m=3484" TargetMode="External"/><Relationship Id="rId3" Type="http://schemas.microsoft.com/office/2018/10/relationships/comments" Target="../comments/modernComment_7B1_5BEE3A1E.xml"/><Relationship Id="rId7" Type="http://schemas.openxmlformats.org/officeDocument/2006/relationships/hyperlink" Target="https://www.nctcog.org/envir/natural-resources/energy-efficienc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gosolartexas.org/" TargetMode="External"/><Relationship Id="rId5" Type="http://schemas.openxmlformats.org/officeDocument/2006/relationships/hyperlink" Target="https://www.conservenorthtexas.org/item/Climate-Mapping-for-Resilience-and-Adaptation-Port" TargetMode="External"/><Relationship Id="rId4" Type="http://schemas.openxmlformats.org/officeDocument/2006/relationships/hyperlink" Target="https://www.conservenorthtexas.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conservenorthtexas.org/" TargetMode="External"/><Relationship Id="rId4" Type="http://schemas.openxmlformats.org/officeDocument/2006/relationships/hyperlink" Target="http://www.nctcog.org/envir/natural-resources/energy-efficiency"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8.jpeg"/><Relationship Id="rId3" Type="http://schemas.microsoft.com/office/2018/10/relationships/comments" Target="../comments/modernComment_7E2_C7D9F258.xml"/><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hyperlink" Target="https://comptroller.texas.gov/programs/seco/programs/local/pea.php" TargetMode="External"/><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hyperlink" Target="https://comptroller.texas.gov/programs/seco/"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hyperlink" Target="https://comptroller.texas.gov/programs/seco/programs/local/tech-assistance.php" TargetMode="External"/><Relationship Id="rId4" Type="http://schemas.openxmlformats.org/officeDocument/2006/relationships/image" Target="../media/image26.svg"/></Relationships>
</file>

<file path=ppt/slides/_rels/slide15.xml.rels><?xml version="1.0" encoding="UTF-8" standalone="yes"?>
<Relationships xmlns="http://schemas.openxmlformats.org/package/2006/relationships"><Relationship Id="rId8" Type="http://schemas.openxmlformats.org/officeDocument/2006/relationships/hyperlink" Target="https://comptroller.texas.gov/programs/seco/funding/110521/" TargetMode="External"/><Relationship Id="rId3" Type="http://schemas.microsoft.com/office/2018/10/relationships/comments" Target="../comments/modernComment_7DF_5FFBC34A.xml"/><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comptroller.texas.gov/programs/seco/funding/loanstar/" TargetMode="External"/><Relationship Id="rId5" Type="http://schemas.openxmlformats.org/officeDocument/2006/relationships/image" Target="../media/image27.png"/><Relationship Id="rId4" Type="http://schemas.openxmlformats.org/officeDocument/2006/relationships/hyperlink" Target="https://youtu.be/4IFuj_5ZeGI" TargetMode="External"/><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hyperlink" Target="https://statutes.capitol.texas.gov/Docs/HS/htm/HS.388.htm#388.005" TargetMode="Externa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hyperlink" Target="http://conservenorthtexas.org/event-archiv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capitol.texas.gov/BillLookup/Text.aspx?LegSess=77R&amp;Bill=SB5" TargetMode="External"/><Relationship Id="rId7" Type="http://schemas.openxmlformats.org/officeDocument/2006/relationships/hyperlink" Target="https://comptroller.texas.gov/programs/seco/reporting/history.php"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s://capitol.texas.gov/BillLookup/Text.aspx?LegSess=86R&amp;Bill=SB241" TargetMode="External"/><Relationship Id="rId5" Type="http://schemas.openxmlformats.org/officeDocument/2006/relationships/hyperlink" Target="https://capitol.texas.gov/BillLookup/Text.aspx?LegSess=82R&amp;Bill=SB898" TargetMode="External"/><Relationship Id="rId4" Type="http://schemas.openxmlformats.org/officeDocument/2006/relationships/hyperlink" Target="https://capitol.texas.gov/BillLookup/Text.aspx?LegSess=80R&amp;Bill=SB12" TargetMode="External"/><Relationship Id="rId9"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hyperlink" Target="https://oaktrust.library.tamu.edu/handle/1969.1/191216"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3.png"/></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5.xml"/><Relationship Id="rId11" Type="http://schemas.openxmlformats.org/officeDocument/2006/relationships/image" Target="../media/image40.svg"/><Relationship Id="rId5" Type="http://schemas.openxmlformats.org/officeDocument/2006/relationships/diagramQuickStyle" Target="../diagrams/quickStyle5.xml"/><Relationship Id="rId15" Type="http://schemas.openxmlformats.org/officeDocument/2006/relationships/image" Target="../media/image23.png"/><Relationship Id="rId10" Type="http://schemas.openxmlformats.org/officeDocument/2006/relationships/image" Target="../media/image39.png"/><Relationship Id="rId4" Type="http://schemas.openxmlformats.org/officeDocument/2006/relationships/diagramLayout" Target="../diagrams/layout5.xml"/><Relationship Id="rId9" Type="http://schemas.openxmlformats.org/officeDocument/2006/relationships/image" Target="../media/image38.svg"/><Relationship Id="rId14" Type="http://schemas.openxmlformats.org/officeDocument/2006/relationships/image" Target="../media/image10.png"/></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microsoft.com/office/2018/10/relationships/comments" Target="../comments/modernComment_7D6_24ED733B.xml"/><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jpeg"/></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chart" Target="../charts/chart2.xml"/></Relationships>
</file>

<file path=ppt/slides/_rels/slide26.xml.rels><?xml version="1.0" encoding="UTF-8" standalone="yes"?>
<Relationships xmlns="http://schemas.openxmlformats.org/package/2006/relationships"><Relationship Id="rId3" Type="http://schemas.microsoft.com/office/2018/10/relationships/comments" Target="../comments/modernComment_7DC_E200519D.xm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microsoft.com/office/2018/10/relationships/comments" Target="../comments/modernComment_7C9_39B44DC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https://comptroller.texas.gov/programs/seco/reporting/local-gov.php" TargetMode="External"/><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microsoft.com/office/2018/10/relationships/comments" Target="../comments/modernComment_7C1_702BE3A.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microsoft.com/office/2018/10/relationships/comments" Target="../comments/modernComment_7BF_F44DCC4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hyperlink" Target="https://eepartnership.org/wp-content/uploads/2020/12/Local-Government-Energy-Reporting-Frequently-Asked-Questions_FINAL.pdf"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hyperlink" Target="https://www.conservenorthtexas.org/SharedMedia/ConserveNorthTexas/Documents/Challenges-and-Best-Practices-White-Paper.pdf" TargetMode="External"/><Relationship Id="rId7" Type="http://schemas.openxmlformats.org/officeDocument/2006/relationships/image" Target="../media/image67.png"/><Relationship Id="rId12"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s://www.conservenorthtexas.org/case-studies/Case-Study-The-City-of-Lewisville-s-Energy-Consump" TargetMode="External"/><Relationship Id="rId11" Type="http://schemas.openxmlformats.org/officeDocument/2006/relationships/image" Target="../media/image71.png"/><Relationship Id="rId5" Type="http://schemas.openxmlformats.org/officeDocument/2006/relationships/hyperlink" Target="http://conservenorthtexas.org/item/local-government-energy-reporting-toolkit" TargetMode="External"/><Relationship Id="rId10" Type="http://schemas.openxmlformats.org/officeDocument/2006/relationships/image" Target="../media/image70.svg"/><Relationship Id="rId4" Type="http://schemas.openxmlformats.org/officeDocument/2006/relationships/hyperlink" Target="https://www.conservenorthtexas.org/case-studies/Case-Study-Development-of-an-Energy-Management-Pla" TargetMode="External"/><Relationship Id="rId9" Type="http://schemas.openxmlformats.org/officeDocument/2006/relationships/image" Target="../media/image69.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8" Type="http://schemas.openxmlformats.org/officeDocument/2006/relationships/hyperlink" Target="https://bivisual2.cpa.texas.gov/QvAJAXZfc/CPA.aspx?document=documents/BI_Master_UI.qvw&amp;sheet=SecoGov_Sheet_1" TargetMode="External"/><Relationship Id="rId3" Type="http://schemas.microsoft.com/office/2018/10/relationships/comments" Target="../comments/modernComment_7DD_692D514A.xml"/><Relationship Id="rId7" Type="http://schemas.openxmlformats.org/officeDocument/2006/relationships/image" Target="../media/image75.sv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73.svg"/><Relationship Id="rId4" Type="http://schemas.openxmlformats.org/officeDocument/2006/relationships/image" Target="../media/image72.png"/><Relationship Id="rId9"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microsoft.com/office/2018/10/relationships/comments" Target="../comments/modernComment_7D9_F827FB25.xm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mailto:Adam.mueller@cpa.Texas.gov" TargetMode="External"/><Relationship Id="rId4" Type="http://schemas.openxmlformats.org/officeDocument/2006/relationships/hyperlink" Target="mailto:sauckland@eepartnership.org"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mailto:Jescalante@nctcog.org" TargetMode="External"/><Relationship Id="rId7" Type="http://schemas.openxmlformats.org/officeDocument/2006/relationships/hyperlink" Target="mailto:energy@nctcog.or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mailto:aknox@nctcog.org" TargetMode="External"/><Relationship Id="rId5" Type="http://schemas.openxmlformats.org/officeDocument/2006/relationships/hyperlink" Target="mailto:cguzman@nctcog.org" TargetMode="External"/><Relationship Id="rId4" Type="http://schemas.openxmlformats.org/officeDocument/2006/relationships/hyperlink" Target="mailto:amyhodges@nctcog.org"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gosolartexas.org/" TargetMode="External"/><Relationship Id="rId7" Type="http://schemas.openxmlformats.org/officeDocument/2006/relationships/diagramColors" Target="../diagrams/colors1.xml"/><Relationship Id="rId2" Type="http://schemas.microsoft.com/office/2018/10/relationships/comments" Target="../comments/modernComment_7B3_A9DC04BB.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8.jpeg"/><Relationship Id="rId4" Type="http://schemas.openxmlformats.org/officeDocument/2006/relationships/diagramData" Target="../diagrams/data1.xml"/><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3.png"/><Relationship Id="rId7" Type="http://schemas.openxmlformats.org/officeDocument/2006/relationships/diagramLayout" Target="../diagrams/layout2.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Data" Target="../diagrams/data2.xml"/><Relationship Id="rId5" Type="http://schemas.openxmlformats.org/officeDocument/2006/relationships/image" Target="../media/image15.png"/><Relationship Id="rId10" Type="http://schemas.microsoft.com/office/2007/relationships/diagramDrawing" Target="../diagrams/drawing2.xml"/><Relationship Id="rId4" Type="http://schemas.openxmlformats.org/officeDocument/2006/relationships/image" Target="../media/image14.png"/><Relationship Id="rId9" Type="http://schemas.openxmlformats.org/officeDocument/2006/relationships/diagramColors" Target="../diagrams/colors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publicinput.com/DFWAQIP" TargetMode="Externa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microsoft.com/office/2018/10/relationships/comments" Target="../comments/modernComment_7B5_BB71126A.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nctcog.org/envir/events" TargetMode="External"/><Relationship Id="rId7" Type="http://schemas.openxmlformats.org/officeDocument/2006/relationships/hyperlink" Target="https://publicinput.com/hub/Subscriptions/276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nctcog.org/envir/mail" TargetMode="External"/><Relationship Id="rId5" Type="http://schemas.openxmlformats.org/officeDocument/2006/relationships/hyperlink" Target="https://www.nctcog.org/stay-informed?ext=" TargetMode="External"/><Relationship Id="rId4" Type="http://schemas.openxmlformats.org/officeDocument/2006/relationships/hyperlink" Target="http://www.dfwcleancities.org/even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990A9-A717-44A7-A48F-88574B07D2B6}"/>
              </a:ext>
            </a:extLst>
          </p:cNvPr>
          <p:cNvSpPr>
            <a:spLocks noGrp="1"/>
          </p:cNvSpPr>
          <p:nvPr>
            <p:ph type="ctrTitle"/>
          </p:nvPr>
        </p:nvSpPr>
        <p:spPr>
          <a:xfrm>
            <a:off x="1066799" y="1389402"/>
            <a:ext cx="10058400" cy="1562519"/>
          </a:xfrm>
        </p:spPr>
        <p:txBody>
          <a:bodyPr anchor="t">
            <a:noAutofit/>
          </a:bodyPr>
          <a:lstStyle/>
          <a:p>
            <a:pPr algn="ctr"/>
            <a:r>
              <a:rPr lang="en-US" sz="5400" b="1">
                <a:solidFill>
                  <a:schemeClr val="tx1">
                    <a:lumMod val="75000"/>
                    <a:lumOff val="25000"/>
                  </a:schemeClr>
                </a:solidFill>
                <a:latin typeface="+mn-lt"/>
              </a:rPr>
              <a:t>Local Government Energy Reporting Workshop</a:t>
            </a:r>
          </a:p>
        </p:txBody>
      </p:sp>
      <p:sp>
        <p:nvSpPr>
          <p:cNvPr id="3" name="Subtitle 2">
            <a:extLst>
              <a:ext uri="{FF2B5EF4-FFF2-40B4-BE49-F238E27FC236}">
                <a16:creationId xmlns:a16="http://schemas.microsoft.com/office/drawing/2014/main" id="{7A1CABF3-FA36-408F-A3D1-614DE8786901}"/>
              </a:ext>
            </a:extLst>
          </p:cNvPr>
          <p:cNvSpPr>
            <a:spLocks noGrp="1"/>
          </p:cNvSpPr>
          <p:nvPr>
            <p:ph type="subTitle" idx="1"/>
          </p:nvPr>
        </p:nvSpPr>
        <p:spPr>
          <a:xfrm>
            <a:off x="1066800" y="3134337"/>
            <a:ext cx="10058400" cy="1143000"/>
          </a:xfrm>
        </p:spPr>
        <p:txBody>
          <a:bodyPr vert="horz" lIns="91440" tIns="45720" rIns="91440" bIns="45720" rtlCol="0" anchor="t">
            <a:normAutofit/>
          </a:bodyPr>
          <a:lstStyle/>
          <a:p>
            <a:pPr algn="ctr"/>
            <a:r>
              <a:rPr lang="en-US" b="1">
                <a:solidFill>
                  <a:schemeClr val="tx1">
                    <a:lumMod val="85000"/>
                    <a:lumOff val="15000"/>
                  </a:schemeClr>
                </a:solidFill>
              </a:rPr>
              <a:t>North Central Texas Council of Governments</a:t>
            </a:r>
          </a:p>
          <a:p>
            <a:pPr algn="ctr"/>
            <a:r>
              <a:rPr lang="en-US" b="1">
                <a:solidFill>
                  <a:schemeClr val="tx1">
                    <a:lumMod val="85000"/>
                    <a:lumOff val="15000"/>
                  </a:schemeClr>
                </a:solidFill>
              </a:rPr>
              <a:t>January 10, 2024</a:t>
            </a:r>
            <a:endParaRPr lang="en-US" b="1">
              <a:solidFill>
                <a:schemeClr val="tx1">
                  <a:lumMod val="85000"/>
                  <a:lumOff val="15000"/>
                </a:schemeClr>
              </a:solidFill>
              <a:cs typeface="Calibri Light"/>
            </a:endParaRPr>
          </a:p>
          <a:p>
            <a:endParaRPr lang="en-US"/>
          </a:p>
        </p:txBody>
      </p:sp>
      <p:pic>
        <p:nvPicPr>
          <p:cNvPr id="5" name="Picture 4" descr="A close up of a logo&#10;&#10;Description automatically generated">
            <a:extLst>
              <a:ext uri="{FF2B5EF4-FFF2-40B4-BE49-F238E27FC236}">
                <a16:creationId xmlns:a16="http://schemas.microsoft.com/office/drawing/2014/main" id="{2E08DD1B-3100-4E57-ABA9-02E074CE94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8724" y="4563611"/>
            <a:ext cx="1974551" cy="1471715"/>
          </a:xfrm>
          <a:prstGeom prst="rect">
            <a:avLst/>
          </a:prstGeom>
        </p:spPr>
      </p:pic>
      <p:sp>
        <p:nvSpPr>
          <p:cNvPr id="4" name="Slide Number Placeholder 3">
            <a:extLst>
              <a:ext uri="{FF2B5EF4-FFF2-40B4-BE49-F238E27FC236}">
                <a16:creationId xmlns:a16="http://schemas.microsoft.com/office/drawing/2014/main" id="{C17DB99C-4C2D-00B5-4693-C33E503884DA}"/>
              </a:ext>
            </a:extLst>
          </p:cNvPr>
          <p:cNvSpPr>
            <a:spLocks noGrp="1"/>
          </p:cNvSpPr>
          <p:nvPr>
            <p:ph type="sldNum" sz="quarter" idx="12"/>
          </p:nvPr>
        </p:nvSpPr>
        <p:spPr/>
        <p:txBody>
          <a:bodyPr/>
          <a:lstStyle/>
          <a:p>
            <a:fld id="{841D6BCB-3A8F-4398-8448-7EFD17677606}" type="slidenum">
              <a:rPr lang="en-US" smtClean="0"/>
              <a:t>1</a:t>
            </a:fld>
            <a:endParaRPr lang="en-US"/>
          </a:p>
        </p:txBody>
      </p:sp>
    </p:spTree>
    <p:extLst>
      <p:ext uri="{BB962C8B-B14F-4D97-AF65-F5344CB8AC3E}">
        <p14:creationId xmlns:p14="http://schemas.microsoft.com/office/powerpoint/2010/main" val="1006202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4FC43-ABC2-ACD3-831C-12F6EC75132B}"/>
              </a:ext>
            </a:extLst>
          </p:cNvPr>
          <p:cNvSpPr>
            <a:spLocks noGrp="1"/>
          </p:cNvSpPr>
          <p:nvPr>
            <p:ph type="title"/>
          </p:nvPr>
        </p:nvSpPr>
        <p:spPr/>
        <p:txBody>
          <a:bodyPr/>
          <a:lstStyle/>
          <a:p>
            <a:r>
              <a:rPr lang="en-US">
                <a:ea typeface="Calibri Light"/>
                <a:cs typeface="Calibri Light"/>
              </a:rPr>
              <a:t>NCTCOG Resources</a:t>
            </a:r>
            <a:endParaRPr lang="en-US"/>
          </a:p>
        </p:txBody>
      </p:sp>
      <p:sp>
        <p:nvSpPr>
          <p:cNvPr id="3" name="Content Placeholder 2">
            <a:extLst>
              <a:ext uri="{FF2B5EF4-FFF2-40B4-BE49-F238E27FC236}">
                <a16:creationId xmlns:a16="http://schemas.microsoft.com/office/drawing/2014/main" id="{DD9B4F6C-6792-3AB3-0298-187561193B34}"/>
              </a:ext>
            </a:extLst>
          </p:cNvPr>
          <p:cNvSpPr>
            <a:spLocks noGrp="1"/>
          </p:cNvSpPr>
          <p:nvPr>
            <p:ph idx="1"/>
          </p:nvPr>
        </p:nvSpPr>
        <p:spPr>
          <a:xfrm>
            <a:off x="1097280" y="1845734"/>
            <a:ext cx="10058400" cy="4442460"/>
          </a:xfrm>
        </p:spPr>
        <p:txBody>
          <a:bodyPr vert="horz" lIns="0" tIns="45720" rIns="0" bIns="45720" rtlCol="0" anchor="t">
            <a:normAutofit/>
          </a:bodyPr>
          <a:lstStyle/>
          <a:p>
            <a:pPr marL="0" indent="0">
              <a:buNone/>
            </a:pPr>
            <a:r>
              <a:rPr lang="en-US" sz="2400" b="1">
                <a:ea typeface="Calibri"/>
                <a:cs typeface="Calibri"/>
              </a:rPr>
              <a:t>Conserve North Texas (</a:t>
            </a:r>
            <a:r>
              <a:rPr lang="en-US" sz="2400">
                <a:ea typeface="Calibri"/>
                <a:cs typeface="Calibri"/>
                <a:hlinkClick r:id="rId4"/>
              </a:rPr>
              <a:t>https://www.conservenorthtexas.org/</a:t>
            </a:r>
            <a:r>
              <a:rPr lang="en-US" sz="2400" b="1">
                <a:ea typeface="Calibri"/>
                <a:cs typeface="Calibri"/>
              </a:rPr>
              <a:t>)</a:t>
            </a:r>
            <a:endParaRPr lang="en-US" sz="2400" b="1">
              <a:solidFill>
                <a:srgbClr val="0F6FC6"/>
              </a:solidFill>
              <a:ea typeface="Calibri"/>
              <a:cs typeface="Calibri"/>
            </a:endParaRPr>
          </a:p>
          <a:p>
            <a:pPr marL="0" indent="0">
              <a:buNone/>
            </a:pPr>
            <a:r>
              <a:rPr lang="en-US">
                <a:ea typeface="Calibri"/>
                <a:cs typeface="Calibri"/>
              </a:rPr>
              <a:t>Recently Added Resources: </a:t>
            </a:r>
          </a:p>
          <a:p>
            <a:pPr marL="342900" indent="-342900">
              <a:buFont typeface="Arial" panose="020F0502020204030204" pitchFamily="34" charset="0"/>
              <a:buChar char="•"/>
            </a:pPr>
            <a:r>
              <a:rPr lang="en-US">
                <a:ea typeface="+mn-lt"/>
                <a:cs typeface="+mn-lt"/>
                <a:hlinkClick r:id="rId5"/>
              </a:rPr>
              <a:t>Climate Mapping for Resilience and Adaptation Portal</a:t>
            </a:r>
          </a:p>
          <a:p>
            <a:pPr marL="0" indent="0">
              <a:buNone/>
            </a:pPr>
            <a:endParaRPr lang="en-US" sz="2400" b="1">
              <a:ea typeface="+mn-lt"/>
              <a:cs typeface="+mn-lt"/>
            </a:endParaRPr>
          </a:p>
          <a:p>
            <a:pPr marL="0" indent="0">
              <a:buNone/>
            </a:pPr>
            <a:r>
              <a:rPr lang="en-US" sz="2400" b="1">
                <a:solidFill>
                  <a:srgbClr val="404040"/>
                </a:solidFill>
                <a:ea typeface="+mn-lt"/>
                <a:cs typeface="+mn-lt"/>
              </a:rPr>
              <a:t>Go Solar Texas </a:t>
            </a:r>
            <a:r>
              <a:rPr lang="en-US" sz="2400" b="1">
                <a:ea typeface="+mn-lt"/>
                <a:cs typeface="+mn-lt"/>
              </a:rPr>
              <a:t>(</a:t>
            </a:r>
            <a:r>
              <a:rPr lang="en-US" sz="2400">
                <a:ea typeface="+mn-lt"/>
                <a:cs typeface="+mn-lt"/>
                <a:hlinkClick r:id="rId6"/>
              </a:rPr>
              <a:t>https://www.gosolartexas.org/</a:t>
            </a:r>
            <a:r>
              <a:rPr lang="en-US" sz="2400" b="1">
                <a:ea typeface="+mn-lt"/>
                <a:cs typeface="+mn-lt"/>
              </a:rPr>
              <a:t>)</a:t>
            </a:r>
            <a:r>
              <a:rPr lang="en-US" sz="2400">
                <a:ea typeface="+mn-lt"/>
                <a:cs typeface="+mn-lt"/>
              </a:rPr>
              <a:t>   </a:t>
            </a:r>
            <a:endParaRPr lang="en-US"/>
          </a:p>
          <a:p>
            <a:pPr marL="0" indent="0">
              <a:buNone/>
            </a:pPr>
            <a:endParaRPr lang="en-US" sz="2400">
              <a:cs typeface="Calibri" panose="020F0502020204030204"/>
            </a:endParaRPr>
          </a:p>
          <a:p>
            <a:pPr>
              <a:buNone/>
            </a:pPr>
            <a:r>
              <a:rPr lang="en-US" sz="2400" b="1">
                <a:solidFill>
                  <a:srgbClr val="404040"/>
                </a:solidFill>
              </a:rPr>
              <a:t>Energy Management, Efficiency, and Renewable Energy</a:t>
            </a:r>
            <a:r>
              <a:rPr lang="en-US">
                <a:solidFill>
                  <a:srgbClr val="404040"/>
                </a:solidFill>
              </a:rPr>
              <a:t>  </a:t>
            </a:r>
          </a:p>
          <a:p>
            <a:pPr>
              <a:buNone/>
            </a:pPr>
            <a:r>
              <a:rPr lang="en-US" sz="2400" b="1">
                <a:solidFill>
                  <a:srgbClr val="404040"/>
                </a:solidFill>
              </a:rPr>
              <a:t>(</a:t>
            </a:r>
            <a:r>
              <a:rPr lang="en-US" sz="2400">
                <a:solidFill>
                  <a:srgbClr val="06486E"/>
                </a:solidFill>
                <a:ea typeface="+mn-lt"/>
                <a:cs typeface="+mn-lt"/>
                <a:hlinkClick r:id="rId7"/>
              </a:rPr>
              <a:t>https://www.nctcog.org/envir/natural-resources/energy-efficiency</a:t>
            </a:r>
            <a:r>
              <a:rPr lang="en-US" sz="2400" b="1">
                <a:solidFill>
                  <a:srgbClr val="404040"/>
                </a:solidFill>
                <a:ea typeface="+mn-lt"/>
                <a:cs typeface="+mn-lt"/>
              </a:rPr>
              <a:t>)</a:t>
            </a:r>
            <a:r>
              <a:rPr lang="en-US" sz="2400">
                <a:solidFill>
                  <a:srgbClr val="06486E"/>
                </a:solidFill>
                <a:ea typeface="+mn-lt"/>
                <a:cs typeface="+mn-lt"/>
              </a:rPr>
              <a:t> </a:t>
            </a:r>
            <a:endParaRPr lang="en-US" sz="2400">
              <a:cs typeface="Calibri"/>
            </a:endParaRPr>
          </a:p>
          <a:p>
            <a:pPr>
              <a:buNone/>
            </a:pPr>
            <a:r>
              <a:rPr lang="en-US">
                <a:solidFill>
                  <a:srgbClr val="008DF6"/>
                </a:solidFill>
                <a:cs typeface="Calibri" panose="020F0502020204030204"/>
                <a:hlinkClick r:id="rId8">
                  <a:extLst>
                    <a:ext uri="{A12FA001-AC4F-418D-AE19-62706E023703}">
                      <ahyp:hlinkClr xmlns:ahyp="http://schemas.microsoft.com/office/drawing/2018/hyperlinkcolor" val="tx"/>
                    </a:ext>
                  </a:extLst>
                </a:hlinkClick>
              </a:rPr>
              <a:t>Fall 2023 Energy Funding Newsletter</a:t>
            </a:r>
            <a:endParaRPr lang="en-US">
              <a:solidFill>
                <a:srgbClr val="008DF6"/>
              </a:solidFill>
              <a:ea typeface="Calibri"/>
              <a:cs typeface="Calibri" panose="020F0502020204030204"/>
              <a:hlinkClick r:id="rId8">
                <a:extLst>
                  <a:ext uri="{A12FA001-AC4F-418D-AE19-62706E023703}">
                    <ahyp:hlinkClr xmlns:ahyp="http://schemas.microsoft.com/office/drawing/2018/hyperlinkcolor" val="tx"/>
                  </a:ext>
                </a:extLst>
              </a:hlinkClick>
            </a:endParaRPr>
          </a:p>
          <a:p>
            <a:pPr marL="0" indent="0">
              <a:buNone/>
            </a:pPr>
            <a:endParaRPr lang="en-US" sz="2400">
              <a:cs typeface="Calibri" panose="020F0502020204030204"/>
            </a:endParaRPr>
          </a:p>
        </p:txBody>
      </p:sp>
      <p:sp>
        <p:nvSpPr>
          <p:cNvPr id="4" name="Slide Number Placeholder 3">
            <a:extLst>
              <a:ext uri="{FF2B5EF4-FFF2-40B4-BE49-F238E27FC236}">
                <a16:creationId xmlns:a16="http://schemas.microsoft.com/office/drawing/2014/main" id="{75DBE614-6AE8-D3D2-0737-404EF1AB3065}"/>
              </a:ext>
            </a:extLst>
          </p:cNvPr>
          <p:cNvSpPr>
            <a:spLocks noGrp="1"/>
          </p:cNvSpPr>
          <p:nvPr>
            <p:ph type="sldNum" sz="quarter" idx="12"/>
          </p:nvPr>
        </p:nvSpPr>
        <p:spPr/>
        <p:txBody>
          <a:bodyPr/>
          <a:lstStyle/>
          <a:p>
            <a:fld id="{841D6BCB-3A8F-4398-8448-7EFD17677606}" type="slidenum">
              <a:rPr lang="en-US" smtClean="0"/>
              <a:t>10</a:t>
            </a:fld>
            <a:endParaRPr lang="en-US"/>
          </a:p>
        </p:txBody>
      </p:sp>
    </p:spTree>
    <p:extLst>
      <p:ext uri="{BB962C8B-B14F-4D97-AF65-F5344CB8AC3E}">
        <p14:creationId xmlns:p14="http://schemas.microsoft.com/office/powerpoint/2010/main" val="1542339102"/>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89FF2CB-D87E-E197-FB51-6098987AE48D}"/>
              </a:ext>
            </a:extLst>
          </p:cNvPr>
          <p:cNvSpPr txBox="1"/>
          <p:nvPr/>
        </p:nvSpPr>
        <p:spPr>
          <a:xfrm>
            <a:off x="1221606" y="823702"/>
            <a:ext cx="9629519" cy="83099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0000">
                    <a:lumMod val="75000"/>
                    <a:lumOff val="25000"/>
                  </a:srgbClr>
                </a:solidFill>
                <a:effectLst/>
                <a:uLnTx/>
                <a:uFillTx/>
                <a:latin typeface="Calibri Light" panose="020F0302020204030204"/>
                <a:ea typeface="+mn-ea"/>
                <a:cs typeface="+mn-cs"/>
              </a:rPr>
              <a:t>Workshop Sponsor</a:t>
            </a:r>
          </a:p>
        </p:txBody>
      </p:sp>
      <p:pic>
        <p:nvPicPr>
          <p:cNvPr id="9" name="Picture 8" descr="A picture containing application&#10;&#10;Description automatically generated">
            <a:extLst>
              <a:ext uri="{FF2B5EF4-FFF2-40B4-BE49-F238E27FC236}">
                <a16:creationId xmlns:a16="http://schemas.microsoft.com/office/drawing/2014/main" id="{8177C790-A63B-8B24-D678-4832F906A359}"/>
              </a:ext>
            </a:extLst>
          </p:cNvPr>
          <p:cNvPicPr>
            <a:picLocks noChangeAspect="1"/>
          </p:cNvPicPr>
          <p:nvPr/>
        </p:nvPicPr>
        <p:blipFill rotWithShape="1">
          <a:blip r:embed="rId3">
            <a:extLst>
              <a:ext uri="{28A0092B-C50C-407E-A947-70E740481C1C}">
                <a14:useLocalDpi xmlns:a14="http://schemas.microsoft.com/office/drawing/2010/main" val="0"/>
              </a:ext>
            </a:extLst>
          </a:blip>
          <a:srcRect l="13039" t="33611" r="9001" b="32528"/>
          <a:stretch/>
        </p:blipFill>
        <p:spPr>
          <a:xfrm>
            <a:off x="342715" y="2288658"/>
            <a:ext cx="5168539" cy="2387037"/>
          </a:xfrm>
          <a:prstGeom prst="rect">
            <a:avLst/>
          </a:prstGeom>
        </p:spPr>
      </p:pic>
      <p:sp>
        <p:nvSpPr>
          <p:cNvPr id="10" name="TextBox 9">
            <a:extLst>
              <a:ext uri="{FF2B5EF4-FFF2-40B4-BE49-F238E27FC236}">
                <a16:creationId xmlns:a16="http://schemas.microsoft.com/office/drawing/2014/main" id="{4A728D5C-9B0E-E50D-69EA-69A91CA06533}"/>
              </a:ext>
            </a:extLst>
          </p:cNvPr>
          <p:cNvSpPr txBox="1"/>
          <p:nvPr/>
        </p:nvSpPr>
        <p:spPr>
          <a:xfrm>
            <a:off x="5722070" y="2143348"/>
            <a:ext cx="5241303" cy="2677656"/>
          </a:xfrm>
          <a:prstGeom prst="rect">
            <a:avLst/>
          </a:prstGeom>
          <a:noFill/>
        </p:spPr>
        <p:txBody>
          <a:bodyPr wrap="square" lIns="91440" tIns="45720" rIns="91440" bIns="45720" anchor="t">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alibri"/>
                <a:ea typeface="+mn-ea"/>
                <a:cs typeface="Calibri"/>
              </a:rPr>
              <a:t>NCTCOG receives funding through SECO to work on energy management and efficiency projects within the region. As part of this work, we have provided webinars and technical assistance on a variety of energy management, energy efficiency, and renewable energy topics. </a:t>
            </a:r>
          </a:p>
        </p:txBody>
      </p:sp>
      <p:sp>
        <p:nvSpPr>
          <p:cNvPr id="11" name="TextBox 10">
            <a:extLst>
              <a:ext uri="{FF2B5EF4-FFF2-40B4-BE49-F238E27FC236}">
                <a16:creationId xmlns:a16="http://schemas.microsoft.com/office/drawing/2014/main" id="{29241BE8-F476-B34B-2F47-E5B217878ECC}"/>
              </a:ext>
            </a:extLst>
          </p:cNvPr>
          <p:cNvSpPr txBox="1"/>
          <p:nvPr/>
        </p:nvSpPr>
        <p:spPr>
          <a:xfrm>
            <a:off x="-59634" y="5378197"/>
            <a:ext cx="12192000" cy="806375"/>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48312"/>
                </a:solidFill>
                <a:effectLst/>
                <a:uLnTx/>
                <a:uFillTx/>
                <a:latin typeface="Calibri"/>
                <a:ea typeface="+mn-ea"/>
                <a:cs typeface="Calibri"/>
                <a:hlinkClick r:id="rId4">
                  <a:extLst>
                    <a:ext uri="{A12FA001-AC4F-418D-AE19-62706E023703}">
                      <ahyp:hlinkClr xmlns:ahyp="http://schemas.microsoft.com/office/drawing/2018/hyperlinkcolor" val="tx"/>
                    </a:ext>
                  </a:extLst>
                </a:hlinkClick>
              </a:rPr>
              <a:t>www.nctcog.org/envir/natural-resources/energy-efficiency</a:t>
            </a:r>
            <a:endParaRPr kumimoji="0" lang="en-US" sz="2000" b="1" i="0" u="none" strike="noStrike" kern="1200" cap="none" spc="0" normalizeH="0" baseline="0" noProof="0">
              <a:ln>
                <a:noFill/>
              </a:ln>
              <a:solidFill>
                <a:srgbClr val="E48312"/>
              </a:solidFill>
              <a:effectLst/>
              <a:uLnTx/>
              <a:uFillTx/>
              <a:latin typeface="Calibri"/>
              <a:ea typeface="+mn-ea"/>
              <a:cs typeface="Calibri"/>
            </a:endParaRPr>
          </a:p>
          <a:p>
            <a:pPr marL="0" marR="0" lvl="0" indent="0" algn="ctr" defTabSz="914400" rtl="0" eaLnBrk="1" fontAlgn="auto" latinLnBrk="0" hangingPunct="1">
              <a:lnSpc>
                <a:spcPct val="120000"/>
              </a:lnSpc>
              <a:spcBef>
                <a:spcPts val="0"/>
              </a:spcBef>
              <a:spcAft>
                <a:spcPts val="0"/>
              </a:spcAft>
              <a:buClrTx/>
              <a:buSzTx/>
              <a:buFontTx/>
              <a:buNone/>
              <a:tabLst/>
              <a:defRPr/>
            </a:pPr>
            <a:r>
              <a:rPr lang="en-US" sz="2000" b="1">
                <a:solidFill>
                  <a:srgbClr val="E48312"/>
                </a:solidFill>
                <a:latin typeface="Calibri"/>
                <a:cs typeface="Calibri"/>
                <a:hlinkClick r:id="rId5">
                  <a:extLst>
                    <a:ext uri="{A12FA001-AC4F-418D-AE19-62706E023703}">
                      <ahyp:hlinkClr xmlns:ahyp="http://schemas.microsoft.com/office/drawing/2018/hyperlinkcolor" val="tx"/>
                    </a:ext>
                  </a:extLst>
                </a:hlinkClick>
              </a:rPr>
              <a:t>https://www.conservenorthtexas.org/</a:t>
            </a:r>
            <a:r>
              <a:rPr lang="en-US" sz="2000" b="1">
                <a:solidFill>
                  <a:srgbClr val="E48312"/>
                </a:solidFill>
                <a:latin typeface="Calibri"/>
                <a:cs typeface="Calibri"/>
              </a:rPr>
              <a:t>  </a:t>
            </a:r>
          </a:p>
        </p:txBody>
      </p:sp>
      <p:sp>
        <p:nvSpPr>
          <p:cNvPr id="2" name="Slide Number Placeholder 1">
            <a:extLst>
              <a:ext uri="{FF2B5EF4-FFF2-40B4-BE49-F238E27FC236}">
                <a16:creationId xmlns:a16="http://schemas.microsoft.com/office/drawing/2014/main" id="{D31974B1-9E17-AF89-B5D2-D9008444ADA5}"/>
              </a:ext>
            </a:extLst>
          </p:cNvPr>
          <p:cNvSpPr>
            <a:spLocks noGrp="1"/>
          </p:cNvSpPr>
          <p:nvPr>
            <p:ph type="sldNum" sz="quarter" idx="12"/>
          </p:nvPr>
        </p:nvSpPr>
        <p:spPr/>
        <p:txBody>
          <a:bodyPr/>
          <a:lstStyle/>
          <a:p>
            <a:fld id="{841D6BCB-3A8F-4398-8448-7EFD17677606}" type="slidenum">
              <a:rPr lang="en-US" smtClean="0"/>
              <a:t>11</a:t>
            </a:fld>
            <a:endParaRPr lang="en-US"/>
          </a:p>
        </p:txBody>
      </p:sp>
    </p:spTree>
    <p:extLst>
      <p:ext uri="{BB962C8B-B14F-4D97-AF65-F5344CB8AC3E}">
        <p14:creationId xmlns:p14="http://schemas.microsoft.com/office/powerpoint/2010/main" val="3510309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24"/>
          <p:cNvSpPr txBox="1"/>
          <p:nvPr/>
        </p:nvSpPr>
        <p:spPr>
          <a:xfrm>
            <a:off x="0" y="-11872"/>
            <a:ext cx="609437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chemeClr val="dk1"/>
                </a:solidFill>
                <a:latin typeface="+mj-lt"/>
                <a:ea typeface="Calibri"/>
                <a:cs typeface="Calibri"/>
                <a:sym typeface="Calibri"/>
              </a:rPr>
              <a:t>SECO Resources</a:t>
            </a:r>
            <a:endParaRPr sz="4000">
              <a:solidFill>
                <a:schemeClr val="dk1"/>
              </a:solidFill>
              <a:latin typeface="+mj-lt"/>
              <a:ea typeface="Calibri"/>
              <a:cs typeface="Calibri"/>
              <a:sym typeface="Calibri"/>
            </a:endParaRPr>
          </a:p>
        </p:txBody>
      </p:sp>
      <p:sp>
        <p:nvSpPr>
          <p:cNvPr id="459" name="Google Shape;459;p24"/>
          <p:cNvSpPr txBox="1"/>
          <p:nvPr/>
        </p:nvSpPr>
        <p:spPr>
          <a:xfrm>
            <a:off x="105792" y="759283"/>
            <a:ext cx="7056376"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No-cost resources offered by SECO to aid entities in achieving their energy management or efficiency goals</a:t>
            </a:r>
            <a:endParaRPr/>
          </a:p>
        </p:txBody>
      </p:sp>
      <p:sp>
        <p:nvSpPr>
          <p:cNvPr id="460" name="Google Shape;460;p24" descr="Image result for texas outlin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1" name="Google Shape;461;p24"/>
          <p:cNvSpPr/>
          <p:nvPr/>
        </p:nvSpPr>
        <p:spPr>
          <a:xfrm>
            <a:off x="1463683" y="1868582"/>
            <a:ext cx="4340594"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err="1">
                <a:solidFill>
                  <a:srgbClr val="C00000"/>
                </a:solidFill>
                <a:latin typeface="Calibri"/>
                <a:ea typeface="Calibri"/>
                <a:cs typeface="Calibri"/>
                <a:sym typeface="Calibri"/>
              </a:rPr>
              <a:t>LoanSTAR</a:t>
            </a:r>
            <a:endParaRPr lang="en-US" sz="2000" b="1">
              <a:solidFill>
                <a:srgbClr val="C00000"/>
              </a:solidFill>
              <a:latin typeface="Calibri"/>
              <a:ea typeface="Calibri"/>
              <a:cs typeface="Calibri"/>
            </a:endParaRPr>
          </a:p>
          <a:p>
            <a:pPr marL="285750" marR="0" lvl="1" indent="-285750" algn="l" rtl="0">
              <a:spcBef>
                <a:spcPts val="0"/>
              </a:spcBef>
              <a:spcAft>
                <a:spcPts val="0"/>
              </a:spcAft>
              <a:buClr>
                <a:schemeClr val="dk1"/>
              </a:buClr>
              <a:buSzPts val="1800"/>
              <a:buFont typeface="Arial"/>
              <a:buChar char="•"/>
            </a:pPr>
            <a:r>
              <a:rPr lang="en-US" sz="2000" b="0" i="0" u="none" strike="noStrike" cap="none" dirty="0">
                <a:solidFill>
                  <a:schemeClr val="dk1"/>
                </a:solidFill>
                <a:latin typeface="Calibri"/>
                <a:ea typeface="Calibri"/>
                <a:cs typeface="Calibri"/>
                <a:sym typeface="Calibri"/>
              </a:rPr>
              <a:t>2.5% (1.5% for ARRA funds)</a:t>
            </a:r>
            <a:endParaRPr sz="2000">
              <a:solidFill>
                <a:schemeClr val="dk1"/>
              </a:solidFill>
              <a:ea typeface="Calibri"/>
              <a:cs typeface="Calibri"/>
            </a:endParaRPr>
          </a:p>
          <a:p>
            <a:pPr marL="285750" marR="0" lvl="1" indent="-285750" algn="l" rtl="0">
              <a:spcBef>
                <a:spcPts val="0"/>
              </a:spcBef>
              <a:spcAft>
                <a:spcPts val="0"/>
              </a:spcAft>
              <a:buClr>
                <a:schemeClr val="dk1"/>
              </a:buClr>
              <a:buSzPts val="1800"/>
              <a:buFont typeface="Arial"/>
              <a:buChar char="•"/>
            </a:pPr>
            <a:r>
              <a:rPr lang="en-US" sz="2000" dirty="0">
                <a:solidFill>
                  <a:schemeClr val="dk1"/>
                </a:solidFill>
                <a:latin typeface="Calibri"/>
                <a:ea typeface="Calibri"/>
                <a:cs typeface="Calibri"/>
                <a:sym typeface="Calibri"/>
              </a:rPr>
              <a:t>Simple payback of 15 years or less</a:t>
            </a:r>
            <a:endParaRPr sz="2000">
              <a:solidFill>
                <a:schemeClr val="dk1"/>
              </a:solidFill>
              <a:ea typeface="Calibri"/>
              <a:cs typeface="Calibri"/>
            </a:endParaRPr>
          </a:p>
          <a:p>
            <a:pPr marL="285750" lvl="1" indent="-285750">
              <a:buClr>
                <a:schemeClr val="dk1"/>
              </a:buClr>
              <a:buSzPts val="1800"/>
              <a:buFont typeface="Arial"/>
              <a:buChar char="•"/>
            </a:pPr>
            <a:r>
              <a:rPr lang="en-US" sz="2000" b="1" i="0" u="none" strike="noStrike" cap="none" dirty="0">
                <a:solidFill>
                  <a:schemeClr val="dk1"/>
                </a:solidFill>
                <a:latin typeface="Calibri"/>
                <a:ea typeface="Calibri"/>
                <a:cs typeface="Calibri"/>
              </a:rPr>
              <a:t>Applications are now open</a:t>
            </a:r>
          </a:p>
        </p:txBody>
      </p:sp>
      <p:pic>
        <p:nvPicPr>
          <p:cNvPr id="463" name="Google Shape;463;p24"/>
          <p:cNvPicPr preferRelativeResize="0"/>
          <p:nvPr/>
        </p:nvPicPr>
        <p:blipFill rotWithShape="1">
          <a:blip r:embed="rId4">
            <a:alphaModFix/>
          </a:blip>
          <a:srcRect/>
          <a:stretch/>
        </p:blipFill>
        <p:spPr>
          <a:xfrm>
            <a:off x="6786982" y="4453500"/>
            <a:ext cx="987026" cy="989041"/>
          </a:xfrm>
          <a:prstGeom prst="rect">
            <a:avLst/>
          </a:prstGeom>
          <a:noFill/>
          <a:ln>
            <a:noFill/>
          </a:ln>
        </p:spPr>
      </p:pic>
      <p:sp>
        <p:nvSpPr>
          <p:cNvPr id="464" name="Google Shape;464;p24"/>
          <p:cNvSpPr/>
          <p:nvPr/>
        </p:nvSpPr>
        <p:spPr>
          <a:xfrm>
            <a:off x="1394000" y="3824658"/>
            <a:ext cx="4830555" cy="22467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C00000"/>
                </a:solidFill>
                <a:latin typeface="Calibri"/>
                <a:ea typeface="Calibri"/>
                <a:cs typeface="Calibri"/>
                <a:sym typeface="Calibri"/>
              </a:rPr>
              <a:t>Technical Assistance</a:t>
            </a:r>
            <a:endParaRPr sz="2000" dirty="0"/>
          </a:p>
          <a:p>
            <a:pPr marL="285750" marR="0" lvl="1" indent="-285750" algn="l" rtl="0">
              <a:spcBef>
                <a:spcPts val="0"/>
              </a:spcBef>
              <a:spcAft>
                <a:spcPts val="0"/>
              </a:spcAft>
              <a:buClr>
                <a:schemeClr val="dk1"/>
              </a:buClr>
              <a:buSzPts val="1800"/>
              <a:buFont typeface="Arial"/>
              <a:buChar char="•"/>
            </a:pPr>
            <a:r>
              <a:rPr lang="en-US" sz="2000" b="0" i="0" u="none" strike="noStrike" cap="none" dirty="0">
                <a:solidFill>
                  <a:schemeClr val="dk1"/>
                </a:solidFill>
                <a:latin typeface="Calibri"/>
                <a:ea typeface="Calibri"/>
                <a:cs typeface="Calibri"/>
                <a:sym typeface="Calibri"/>
              </a:rPr>
              <a:t>Preliminary Energy Assessment (PEAs)</a:t>
            </a:r>
            <a:endParaRPr sz="2000" dirty="0"/>
          </a:p>
          <a:p>
            <a:pPr marL="285750" marR="0" lvl="1" indent="-285750" algn="l" rtl="0">
              <a:spcBef>
                <a:spcPts val="0"/>
              </a:spcBef>
              <a:spcAft>
                <a:spcPts val="0"/>
              </a:spcAft>
              <a:buClr>
                <a:schemeClr val="dk1"/>
              </a:buClr>
              <a:buSzPts val="1800"/>
              <a:buFont typeface="Arial"/>
              <a:buChar char="•"/>
            </a:pPr>
            <a:r>
              <a:rPr lang="en-US" sz="2000" b="0" i="0" u="none" strike="noStrike" cap="none" dirty="0">
                <a:solidFill>
                  <a:schemeClr val="dk1"/>
                </a:solidFill>
                <a:latin typeface="Calibri"/>
                <a:ea typeface="Calibri"/>
                <a:cs typeface="Calibri"/>
                <a:sym typeface="Calibri"/>
              </a:rPr>
              <a:t>Analysis of current systems, O&amp;M programs</a:t>
            </a:r>
            <a:endParaRPr sz="2000" b="0" i="0" u="none" strike="noStrike" cap="none" dirty="0">
              <a:solidFill>
                <a:schemeClr val="dk1"/>
              </a:solidFill>
              <a:latin typeface="Calibri"/>
              <a:ea typeface="Calibri"/>
              <a:cs typeface="Calibri"/>
              <a:sym typeface="Calibri"/>
            </a:endParaRPr>
          </a:p>
          <a:p>
            <a:pPr marL="285750" marR="0" lvl="1" indent="-285750" algn="l" rtl="0">
              <a:spcBef>
                <a:spcPts val="0"/>
              </a:spcBef>
              <a:spcAft>
                <a:spcPts val="0"/>
              </a:spcAft>
              <a:buClr>
                <a:schemeClr val="dk1"/>
              </a:buClr>
              <a:buSzPts val="1800"/>
              <a:buFont typeface="Arial"/>
              <a:buChar char="•"/>
            </a:pPr>
            <a:r>
              <a:rPr lang="en-US" sz="2000" b="0" i="0" u="none" strike="noStrike" cap="none" dirty="0">
                <a:solidFill>
                  <a:schemeClr val="dk1"/>
                </a:solidFill>
                <a:latin typeface="Calibri"/>
                <a:ea typeface="Calibri"/>
                <a:cs typeface="Calibri"/>
                <a:sym typeface="Calibri"/>
              </a:rPr>
              <a:t>Energy Management Policy development</a:t>
            </a:r>
            <a:endParaRPr sz="2000" dirty="0"/>
          </a:p>
          <a:p>
            <a:pPr marL="285750" marR="0" lvl="1" indent="-285750" algn="l" rtl="0">
              <a:spcBef>
                <a:spcPts val="0"/>
              </a:spcBef>
              <a:spcAft>
                <a:spcPts val="0"/>
              </a:spcAft>
              <a:buClr>
                <a:schemeClr val="dk1"/>
              </a:buClr>
              <a:buSzPts val="1800"/>
              <a:buFont typeface="Arial"/>
              <a:buChar char="•"/>
            </a:pPr>
            <a:r>
              <a:rPr lang="en-US" sz="2000" b="0" i="0" u="none" strike="noStrike" cap="none" dirty="0">
                <a:solidFill>
                  <a:schemeClr val="dk1"/>
                </a:solidFill>
                <a:latin typeface="Calibri"/>
                <a:ea typeface="Calibri"/>
                <a:cs typeface="Calibri"/>
                <a:sym typeface="Calibri"/>
              </a:rPr>
              <a:t>Funding options</a:t>
            </a:r>
            <a:endParaRPr sz="2000" dirty="0"/>
          </a:p>
          <a:p>
            <a:pPr marL="285750" marR="0" lvl="1" indent="-285750" algn="l" rtl="0">
              <a:spcBef>
                <a:spcPts val="0"/>
              </a:spcBef>
              <a:spcAft>
                <a:spcPts val="0"/>
              </a:spcAft>
              <a:buClr>
                <a:schemeClr val="dk1"/>
              </a:buClr>
              <a:buSzPts val="1800"/>
              <a:buFont typeface="Arial"/>
              <a:buChar char="•"/>
            </a:pPr>
            <a:r>
              <a:rPr lang="en-US" sz="2000" b="0" i="0" u="none" strike="noStrike" cap="none" dirty="0">
                <a:solidFill>
                  <a:schemeClr val="dk1"/>
                </a:solidFill>
                <a:latin typeface="Calibri"/>
                <a:ea typeface="Calibri"/>
                <a:cs typeface="Calibri"/>
                <a:sym typeface="Calibri"/>
              </a:rPr>
              <a:t>Prioritized project planning</a:t>
            </a:r>
            <a:endParaRPr sz="2000" b="0" i="0" u="none" strike="noStrike" cap="none" dirty="0">
              <a:solidFill>
                <a:schemeClr val="dk1"/>
              </a:solidFill>
              <a:latin typeface="Calibri"/>
              <a:ea typeface="Calibri"/>
              <a:cs typeface="Calibri"/>
              <a:sym typeface="Calibri"/>
            </a:endParaRPr>
          </a:p>
        </p:txBody>
      </p:sp>
      <p:sp>
        <p:nvSpPr>
          <p:cNvPr id="465" name="Google Shape;465;p24"/>
          <p:cNvSpPr/>
          <p:nvPr/>
        </p:nvSpPr>
        <p:spPr>
          <a:xfrm>
            <a:off x="7957656" y="4286322"/>
            <a:ext cx="4039964"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C00000"/>
                </a:solidFill>
                <a:latin typeface="Calibri"/>
                <a:ea typeface="Calibri"/>
                <a:cs typeface="Calibri"/>
                <a:sym typeface="Calibri"/>
              </a:rPr>
              <a:t>Local Government Energy Reporting</a:t>
            </a:r>
            <a:endParaRPr sz="2000" b="1" dirty="0">
              <a:solidFill>
                <a:srgbClr val="C00000"/>
              </a:solidFill>
              <a:latin typeface="Calibri"/>
              <a:ea typeface="Calibri"/>
              <a:cs typeface="Calibri"/>
              <a:sym typeface="Calibri"/>
            </a:endParaRPr>
          </a:p>
          <a:p>
            <a:pPr marL="285750" marR="0" lvl="1" indent="-285750" algn="l" rtl="0">
              <a:spcBef>
                <a:spcPts val="0"/>
              </a:spcBef>
              <a:spcAft>
                <a:spcPts val="0"/>
              </a:spcAft>
              <a:buClr>
                <a:schemeClr val="dk1"/>
              </a:buClr>
              <a:buSzPts val="1800"/>
              <a:buFont typeface="Arial"/>
              <a:buChar char="•"/>
            </a:pPr>
            <a:r>
              <a:rPr lang="en-US" sz="2000" b="0" i="0" u="none" strike="noStrike" cap="none" dirty="0">
                <a:solidFill>
                  <a:schemeClr val="dk1"/>
                </a:solidFill>
                <a:latin typeface="Calibri"/>
                <a:ea typeface="Calibri"/>
                <a:cs typeface="Calibri"/>
                <a:sym typeface="Calibri"/>
              </a:rPr>
              <a:t>Technical assistance for State-mandated energy efficiency and reporting</a:t>
            </a:r>
            <a:endParaRPr sz="2000" b="0" i="0" u="none" strike="noStrike" cap="none" dirty="0">
              <a:solidFill>
                <a:schemeClr val="dk1"/>
              </a:solidFill>
              <a:latin typeface="Calibri"/>
              <a:ea typeface="Calibri"/>
              <a:cs typeface="Calibri"/>
              <a:sym typeface="Calibri"/>
            </a:endParaRPr>
          </a:p>
        </p:txBody>
      </p:sp>
      <p:grpSp>
        <p:nvGrpSpPr>
          <p:cNvPr id="467" name="Google Shape;467;p24"/>
          <p:cNvGrpSpPr/>
          <p:nvPr/>
        </p:nvGrpSpPr>
        <p:grpSpPr>
          <a:xfrm>
            <a:off x="492446" y="4149775"/>
            <a:ext cx="786463" cy="968216"/>
            <a:chOff x="584925" y="238125"/>
            <a:chExt cx="415200" cy="525100"/>
          </a:xfrm>
        </p:grpSpPr>
        <p:sp>
          <p:nvSpPr>
            <p:cNvPr id="468" name="Google Shape;468;p24"/>
            <p:cNvSpPr/>
            <p:nvPr/>
          </p:nvSpPr>
          <p:spPr>
            <a:xfrm>
              <a:off x="621550" y="299175"/>
              <a:ext cx="378575" cy="464050"/>
            </a:xfrm>
            <a:custGeom>
              <a:avLst/>
              <a:gdLst/>
              <a:ahLst/>
              <a:cxnLst/>
              <a:rect l="l" t="t" r="r" b="b"/>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69" name="Google Shape;469;p24"/>
            <p:cNvSpPr/>
            <p:nvPr/>
          </p:nvSpPr>
          <p:spPr>
            <a:xfrm>
              <a:off x="633750" y="2381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70" name="Google Shape;470;p24"/>
            <p:cNvSpPr/>
            <p:nvPr/>
          </p:nvSpPr>
          <p:spPr>
            <a:xfrm>
              <a:off x="716800"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71" name="Google Shape;471;p24"/>
            <p:cNvSpPr/>
            <p:nvPr/>
          </p:nvSpPr>
          <p:spPr>
            <a:xfrm>
              <a:off x="799825" y="238125"/>
              <a:ext cx="29350" cy="63500"/>
            </a:xfrm>
            <a:custGeom>
              <a:avLst/>
              <a:gdLst/>
              <a:ahLst/>
              <a:cxnLst/>
              <a:rect l="l" t="t" r="r" b="b"/>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72" name="Google Shape;472;p24"/>
            <p:cNvSpPr/>
            <p:nvPr/>
          </p:nvSpPr>
          <p:spPr>
            <a:xfrm>
              <a:off x="882875"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73" name="Google Shape;473;p24"/>
            <p:cNvSpPr/>
            <p:nvPr/>
          </p:nvSpPr>
          <p:spPr>
            <a:xfrm>
              <a:off x="584925" y="261325"/>
              <a:ext cx="378576" cy="464050"/>
            </a:xfrm>
            <a:custGeom>
              <a:avLst/>
              <a:gdLst/>
              <a:ahLst/>
              <a:cxnLst/>
              <a:rect l="l" t="t" r="r" b="b"/>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pic>
        <p:nvPicPr>
          <p:cNvPr id="474" name="Google Shape;474;p24"/>
          <p:cNvPicPr preferRelativeResize="0"/>
          <p:nvPr/>
        </p:nvPicPr>
        <p:blipFill rotWithShape="1">
          <a:blip r:embed="rId5">
            <a:alphaModFix/>
          </a:blip>
          <a:srcRect/>
          <a:stretch/>
        </p:blipFill>
        <p:spPr>
          <a:xfrm>
            <a:off x="179736" y="1896510"/>
            <a:ext cx="1029801" cy="1029801"/>
          </a:xfrm>
          <a:prstGeom prst="rect">
            <a:avLst/>
          </a:prstGeom>
          <a:noFill/>
          <a:ln>
            <a:noFill/>
          </a:ln>
        </p:spPr>
      </p:pic>
      <p:pic>
        <p:nvPicPr>
          <p:cNvPr id="475" name="Google Shape;475;p24"/>
          <p:cNvPicPr preferRelativeResize="0"/>
          <p:nvPr/>
        </p:nvPicPr>
        <p:blipFill rotWithShape="1">
          <a:blip r:embed="rId6">
            <a:alphaModFix/>
          </a:blip>
          <a:srcRect t="26377" b="30315"/>
          <a:stretch/>
        </p:blipFill>
        <p:spPr>
          <a:xfrm>
            <a:off x="8295882" y="230242"/>
            <a:ext cx="3701738" cy="1603115"/>
          </a:xfrm>
          <a:prstGeom prst="rect">
            <a:avLst/>
          </a:prstGeom>
          <a:noFill/>
          <a:ln>
            <a:noFill/>
          </a:ln>
        </p:spPr>
      </p:pic>
      <p:sp>
        <p:nvSpPr>
          <p:cNvPr id="476" name="Google Shape;476;p24"/>
          <p:cNvSpPr/>
          <p:nvPr/>
        </p:nvSpPr>
        <p:spPr>
          <a:xfrm>
            <a:off x="7919217" y="2053229"/>
            <a:ext cx="4146214"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err="1">
                <a:solidFill>
                  <a:srgbClr val="C00000"/>
                </a:solidFill>
                <a:latin typeface="Calibri"/>
                <a:ea typeface="Calibri"/>
                <a:cs typeface="Calibri"/>
                <a:sym typeface="Calibri"/>
              </a:rPr>
              <a:t>WattWatchers</a:t>
            </a:r>
            <a:r>
              <a:rPr lang="en-US" sz="2000" b="1" dirty="0">
                <a:solidFill>
                  <a:srgbClr val="C00000"/>
                </a:solidFill>
                <a:latin typeface="Calibri"/>
                <a:ea typeface="Calibri"/>
                <a:cs typeface="Calibri"/>
                <a:sym typeface="Calibri"/>
              </a:rPr>
              <a:t> of Texas</a:t>
            </a:r>
            <a:endParaRPr sz="2000" dirty="0"/>
          </a:p>
          <a:p>
            <a:pPr marL="285750" marR="0" lvl="1" indent="-285750" algn="l" rtl="0">
              <a:spcBef>
                <a:spcPts val="0"/>
              </a:spcBef>
              <a:spcAft>
                <a:spcPts val="0"/>
              </a:spcAft>
              <a:buClr>
                <a:schemeClr val="dk1"/>
              </a:buClr>
              <a:buSzPts val="1800"/>
              <a:buFont typeface="Arial"/>
              <a:buChar char="•"/>
            </a:pPr>
            <a:r>
              <a:rPr lang="en-US" sz="2000" b="0" i="0" u="none" strike="noStrike" cap="none" dirty="0">
                <a:solidFill>
                  <a:schemeClr val="dk1"/>
                </a:solidFill>
                <a:latin typeface="Calibri"/>
                <a:ea typeface="Calibri"/>
                <a:cs typeface="Calibri"/>
                <a:sym typeface="Calibri"/>
              </a:rPr>
              <a:t>Behavioral program for schools and families</a:t>
            </a:r>
            <a:endParaRPr sz="2000" dirty="0"/>
          </a:p>
          <a:p>
            <a:pPr marL="285750" marR="0" lvl="1" indent="-285750" algn="l" rtl="0">
              <a:spcBef>
                <a:spcPts val="0"/>
              </a:spcBef>
              <a:spcAft>
                <a:spcPts val="0"/>
              </a:spcAft>
              <a:buClr>
                <a:schemeClr val="dk1"/>
              </a:buClr>
              <a:buSzPts val="1800"/>
              <a:buFont typeface="Arial"/>
              <a:buChar char="•"/>
            </a:pPr>
            <a:r>
              <a:rPr lang="en-US" sz="2000" b="0" i="0" u="none" strike="noStrike" cap="none" dirty="0">
                <a:solidFill>
                  <a:schemeClr val="dk1"/>
                </a:solidFill>
                <a:latin typeface="Calibri"/>
                <a:ea typeface="Calibri"/>
                <a:cs typeface="Calibri"/>
                <a:sym typeface="Calibri"/>
              </a:rPr>
              <a:t>TEKS aligned STEM material</a:t>
            </a:r>
            <a:endParaRPr sz="2000" dirty="0"/>
          </a:p>
        </p:txBody>
      </p:sp>
      <p:pic>
        <p:nvPicPr>
          <p:cNvPr id="477" name="Google Shape;477;p24"/>
          <p:cNvPicPr preferRelativeResize="0"/>
          <p:nvPr/>
        </p:nvPicPr>
        <p:blipFill rotWithShape="1">
          <a:blip r:embed="rId7">
            <a:alphaModFix/>
          </a:blip>
          <a:srcRect/>
          <a:stretch/>
        </p:blipFill>
        <p:spPr>
          <a:xfrm>
            <a:off x="6869015" y="2118802"/>
            <a:ext cx="822960" cy="822960"/>
          </a:xfrm>
          <a:prstGeom prst="rect">
            <a:avLst/>
          </a:prstGeom>
          <a:noFill/>
          <a:ln>
            <a:noFill/>
          </a:ln>
        </p:spPr>
      </p:pic>
      <p:sp>
        <p:nvSpPr>
          <p:cNvPr id="2" name="Slide Number Placeholder 1">
            <a:extLst>
              <a:ext uri="{FF2B5EF4-FFF2-40B4-BE49-F238E27FC236}">
                <a16:creationId xmlns:a16="http://schemas.microsoft.com/office/drawing/2014/main" id="{EF360147-F536-207E-D8D3-B84E6BA9A8CE}"/>
              </a:ext>
            </a:extLst>
          </p:cNvPr>
          <p:cNvSpPr>
            <a:spLocks noGrp="1"/>
          </p:cNvSpPr>
          <p:nvPr>
            <p:ph type="sldNum" sz="quarter" idx="12"/>
          </p:nvPr>
        </p:nvSpPr>
        <p:spPr/>
        <p:txBody>
          <a:bodyPr/>
          <a:lstStyle/>
          <a:p>
            <a:fld id="{841D6BCB-3A8F-4398-8448-7EFD17677606}" type="slidenum">
              <a:rPr lang="en-US" smtClean="0"/>
              <a:t>12</a:t>
            </a:fld>
            <a:endParaRPr lang="en-US"/>
          </a:p>
        </p:txBody>
      </p:sp>
      <p:pic>
        <p:nvPicPr>
          <p:cNvPr id="3" name="Picture 2" descr="A logo with a gear and a map of the state of texas&#10;&#10;Description automatically generated">
            <a:extLst>
              <a:ext uri="{FF2B5EF4-FFF2-40B4-BE49-F238E27FC236}">
                <a16:creationId xmlns:a16="http://schemas.microsoft.com/office/drawing/2014/main" id="{6AEFE180-4421-BBA3-F04E-64986AFCD77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20475" y="5738598"/>
            <a:ext cx="771525" cy="547632"/>
          </a:xfrm>
          <a:prstGeom prst="rect">
            <a:avLst/>
          </a:prstGeom>
        </p:spPr>
      </p:pic>
    </p:spTree>
    <p:extLst>
      <p:ext uri="{BB962C8B-B14F-4D97-AF65-F5344CB8AC3E}">
        <p14:creationId xmlns:p14="http://schemas.microsoft.com/office/powerpoint/2010/main" val="3352949336"/>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4BFEA8-E176-45AD-9DEA-0AF580F336BC}"/>
              </a:ext>
            </a:extLst>
          </p:cNvPr>
          <p:cNvSpPr txBox="1"/>
          <p:nvPr/>
        </p:nvSpPr>
        <p:spPr>
          <a:xfrm>
            <a:off x="17106" y="0"/>
            <a:ext cx="6797372" cy="1323439"/>
          </a:xfrm>
          <a:prstGeom prst="rect">
            <a:avLst/>
          </a:prstGeom>
          <a:noFill/>
          <a:ln w="38100">
            <a:no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Light" panose="020F0302020204030204"/>
                <a:ea typeface="+mn-ea"/>
                <a:cs typeface="+mn-cs"/>
              </a:rPr>
              <a:t>Preliminary Energy Assessments (PEAs)</a:t>
            </a:r>
          </a:p>
        </p:txBody>
      </p:sp>
      <p:pic>
        <p:nvPicPr>
          <p:cNvPr id="16" name="Picture 15">
            <a:extLst>
              <a:ext uri="{FF2B5EF4-FFF2-40B4-BE49-F238E27FC236}">
                <a16:creationId xmlns:a16="http://schemas.microsoft.com/office/drawing/2014/main" id="{0D8DCB31-4653-49D5-84DC-5FD8FEF57A6D}"/>
              </a:ext>
            </a:extLst>
          </p:cNvPr>
          <p:cNvPicPr>
            <a:picLocks noChangeAspect="1"/>
          </p:cNvPicPr>
          <p:nvPr/>
        </p:nvPicPr>
        <p:blipFill>
          <a:blip r:embed="rId2"/>
          <a:stretch>
            <a:fillRect/>
          </a:stretch>
        </p:blipFill>
        <p:spPr>
          <a:xfrm>
            <a:off x="6909724" y="661719"/>
            <a:ext cx="4289499" cy="5607233"/>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0FBAEF49-46C2-416D-B2F1-41648BB51236}"/>
              </a:ext>
            </a:extLst>
          </p:cNvPr>
          <p:cNvSpPr txBox="1"/>
          <p:nvPr/>
        </p:nvSpPr>
        <p:spPr>
          <a:xfrm>
            <a:off x="992777" y="1436860"/>
            <a:ext cx="5284474" cy="4832092"/>
          </a:xfrm>
          <a:prstGeom prst="rect">
            <a:avLst/>
          </a:prstGeom>
          <a:noFill/>
        </p:spPr>
        <p:txBody>
          <a:bodyPr wrap="square">
            <a:spAutoFit/>
          </a:bodyPr>
          <a:lstStyle/>
          <a:p>
            <a:pPr marL="0" indent="0">
              <a:buNone/>
            </a:pPr>
            <a:r>
              <a:rPr lang="en-US" sz="2200" b="1" dirty="0">
                <a:solidFill>
                  <a:srgbClr val="F37C37"/>
                </a:solidFill>
                <a:hlinkClick r:id="rId3">
                  <a:extLst>
                    <a:ext uri="{A12FA001-AC4F-418D-AE19-62706E023703}">
                      <ahyp:hlinkClr xmlns:ahyp="http://schemas.microsoft.com/office/drawing/2018/hyperlinkcolor" val="tx"/>
                    </a:ext>
                  </a:extLst>
                </a:hlinkClick>
              </a:rPr>
              <a:t>Preliminary Energy Assessments (PEAs) </a:t>
            </a:r>
            <a:r>
              <a:rPr lang="en-US" sz="2200" dirty="0"/>
              <a:t>are provided by the</a:t>
            </a:r>
            <a:r>
              <a:rPr lang="en-US" sz="2200" dirty="0">
                <a:solidFill>
                  <a:srgbClr val="F37C37"/>
                </a:solidFill>
              </a:rPr>
              <a:t> </a:t>
            </a:r>
            <a:r>
              <a:rPr lang="en-US" sz="2200" dirty="0">
                <a:solidFill>
                  <a:srgbClr val="F37C37"/>
                </a:solidFill>
                <a:hlinkClick r:id="rId4">
                  <a:extLst>
                    <a:ext uri="{A12FA001-AC4F-418D-AE19-62706E023703}">
                      <ahyp:hlinkClr xmlns:ahyp="http://schemas.microsoft.com/office/drawing/2018/hyperlinkcolor" val="tx"/>
                    </a:ext>
                  </a:extLst>
                </a:hlinkClick>
              </a:rPr>
              <a:t>State Energy Conservation Office (SECO) </a:t>
            </a:r>
            <a:r>
              <a:rPr lang="en-US" sz="2200" dirty="0"/>
              <a:t>and offer cost effective resource efficiency measures entities can implement to decrease energy consumption at </a:t>
            </a:r>
            <a:r>
              <a:rPr lang="en-US" sz="2200" b="1" dirty="0">
                <a:solidFill>
                  <a:srgbClr val="C00000"/>
                </a:solidFill>
              </a:rPr>
              <a:t>no cost to you!</a:t>
            </a:r>
          </a:p>
          <a:p>
            <a:pPr marL="0" indent="0">
              <a:buNone/>
            </a:pPr>
            <a:endParaRPr lang="en-US" sz="2200" b="1" dirty="0">
              <a:solidFill>
                <a:srgbClr val="4A66AC"/>
              </a:solidFill>
            </a:endParaRPr>
          </a:p>
          <a:p>
            <a:pPr marL="342900" indent="-342900">
              <a:buFont typeface="Courier New" panose="02070309020205020404" pitchFamily="49" charset="0"/>
              <a:buChar char="o"/>
            </a:pPr>
            <a:r>
              <a:rPr lang="en-US" sz="2200" dirty="0"/>
              <a:t>Help guide the development of an energy management policy</a:t>
            </a:r>
          </a:p>
          <a:p>
            <a:pPr marL="342900" indent="-342900">
              <a:buFont typeface="Courier New" panose="02070309020205020404" pitchFamily="49" charset="0"/>
              <a:buChar char="o"/>
            </a:pPr>
            <a:r>
              <a:rPr lang="en-US" sz="2200" dirty="0"/>
              <a:t>Provides facility benchmarking using ENERGY STAR Portfolio Manager</a:t>
            </a:r>
          </a:p>
          <a:p>
            <a:pPr marL="342900" indent="-342900">
              <a:buFont typeface="Courier New" panose="02070309020205020404" pitchFamily="49" charset="0"/>
              <a:buChar char="o"/>
            </a:pPr>
            <a:r>
              <a:rPr lang="en-US" sz="2200" dirty="0"/>
              <a:t>Recommended maintenance procedures</a:t>
            </a:r>
          </a:p>
          <a:p>
            <a:pPr marL="342900" indent="-342900">
              <a:buFont typeface="Courier New" panose="02070309020205020404" pitchFamily="49" charset="0"/>
              <a:buChar char="o"/>
            </a:pPr>
            <a:r>
              <a:rPr lang="en-US" sz="2200" dirty="0"/>
              <a:t>Develop efficiency level guidelines for equipment purchases</a:t>
            </a:r>
          </a:p>
        </p:txBody>
      </p:sp>
      <p:sp>
        <p:nvSpPr>
          <p:cNvPr id="5" name="Star: 5 Points 4">
            <a:extLst>
              <a:ext uri="{FF2B5EF4-FFF2-40B4-BE49-F238E27FC236}">
                <a16:creationId xmlns:a16="http://schemas.microsoft.com/office/drawing/2014/main" id="{0EA56E29-4236-4CDD-AF71-811737DFEB8F}"/>
              </a:ext>
            </a:extLst>
          </p:cNvPr>
          <p:cNvSpPr/>
          <p:nvPr/>
        </p:nvSpPr>
        <p:spPr>
          <a:xfrm>
            <a:off x="59038" y="1323439"/>
            <a:ext cx="788061" cy="689720"/>
          </a:xfrm>
          <a:prstGeom prst="star5">
            <a:avLst/>
          </a:prstGeom>
          <a:solidFill>
            <a:srgbClr val="F37C37"/>
          </a:solidFill>
          <a:ln>
            <a:solidFill>
              <a:srgbClr val="F3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6447742E-8C9C-D1BA-E37F-CE6460FE3896}"/>
              </a:ext>
            </a:extLst>
          </p:cNvPr>
          <p:cNvSpPr>
            <a:spLocks noGrp="1"/>
          </p:cNvSpPr>
          <p:nvPr>
            <p:ph type="sldNum" sz="quarter" idx="12"/>
          </p:nvPr>
        </p:nvSpPr>
        <p:spPr/>
        <p:txBody>
          <a:bodyPr/>
          <a:lstStyle/>
          <a:p>
            <a:fld id="{841D6BCB-3A8F-4398-8448-7EFD17677606}" type="slidenum">
              <a:rPr lang="en-US" smtClean="0"/>
              <a:t>13</a:t>
            </a:fld>
            <a:endParaRPr lang="en-US"/>
          </a:p>
        </p:txBody>
      </p:sp>
      <p:pic>
        <p:nvPicPr>
          <p:cNvPr id="4" name="Picture 3">
            <a:extLst>
              <a:ext uri="{FF2B5EF4-FFF2-40B4-BE49-F238E27FC236}">
                <a16:creationId xmlns:a16="http://schemas.microsoft.com/office/drawing/2014/main" id="{44C0BE0F-72BA-6512-FFAA-980D30E1F91E}"/>
              </a:ext>
            </a:extLst>
          </p:cNvPr>
          <p:cNvPicPr>
            <a:picLocks noChangeAspect="1"/>
          </p:cNvPicPr>
          <p:nvPr/>
        </p:nvPicPr>
        <p:blipFill rotWithShape="1">
          <a:blip r:embed="rId5"/>
          <a:srcRect b="30114"/>
          <a:stretch/>
        </p:blipFill>
        <p:spPr>
          <a:xfrm>
            <a:off x="11731752" y="5994167"/>
            <a:ext cx="460248" cy="323489"/>
          </a:xfrm>
          <a:prstGeom prst="rect">
            <a:avLst/>
          </a:prstGeom>
        </p:spPr>
      </p:pic>
    </p:spTree>
    <p:extLst>
      <p:ext uri="{BB962C8B-B14F-4D97-AF65-F5344CB8AC3E}">
        <p14:creationId xmlns:p14="http://schemas.microsoft.com/office/powerpoint/2010/main" val="1375893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A4CA5C-E462-439F-9EFE-08BD02918145}"/>
              </a:ext>
            </a:extLst>
          </p:cNvPr>
          <p:cNvSpPr txBox="1"/>
          <p:nvPr/>
        </p:nvSpPr>
        <p:spPr>
          <a:xfrm>
            <a:off x="0" y="0"/>
            <a:ext cx="8898340" cy="707886"/>
          </a:xfrm>
          <a:prstGeom prst="rect">
            <a:avLst/>
          </a:prstGeom>
          <a:noFill/>
          <a:ln w="38100">
            <a:no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Light" panose="020F0302020204030204"/>
                <a:ea typeface="+mn-ea"/>
                <a:cs typeface="+mn-cs"/>
              </a:rPr>
              <a:t>SECO No-Cost Technical Assistance</a:t>
            </a:r>
          </a:p>
        </p:txBody>
      </p:sp>
      <p:pic>
        <p:nvPicPr>
          <p:cNvPr id="5" name="Picture 4">
            <a:extLst>
              <a:ext uri="{FF2B5EF4-FFF2-40B4-BE49-F238E27FC236}">
                <a16:creationId xmlns:a16="http://schemas.microsoft.com/office/drawing/2014/main" id="{BD26717B-4FA1-4C5D-B2C3-484580D07E5A}"/>
              </a:ext>
            </a:extLst>
          </p:cNvPr>
          <p:cNvPicPr>
            <a:picLocks noChangeAspect="1"/>
          </p:cNvPicPr>
          <p:nvPr/>
        </p:nvPicPr>
        <p:blipFill>
          <a:blip r:embed="rId2"/>
          <a:stretch>
            <a:fillRect/>
          </a:stretch>
        </p:blipFill>
        <p:spPr>
          <a:xfrm>
            <a:off x="7133107" y="358524"/>
            <a:ext cx="4483898" cy="5867995"/>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FC029C0F-FA32-4354-90C6-5BE2FB65968A}"/>
              </a:ext>
            </a:extLst>
          </p:cNvPr>
          <p:cNvSpPr txBox="1"/>
          <p:nvPr/>
        </p:nvSpPr>
        <p:spPr>
          <a:xfrm>
            <a:off x="1682793" y="852346"/>
            <a:ext cx="5195679" cy="4401205"/>
          </a:xfrm>
          <a:prstGeom prst="rect">
            <a:avLst/>
          </a:prstGeom>
          <a:noFill/>
        </p:spPr>
        <p:txBody>
          <a:bodyPr wrap="square" rtlCol="0">
            <a:spAutoFit/>
          </a:bodyPr>
          <a:lstStyle/>
          <a:p>
            <a:pPr algn="l"/>
            <a:r>
              <a:rPr lang="en-US" sz="2000">
                <a:solidFill>
                  <a:srgbClr val="111111"/>
                </a:solidFill>
              </a:rPr>
              <a:t>Through this program </a:t>
            </a:r>
            <a:r>
              <a:rPr lang="en-US" sz="2000" b="0" i="0">
                <a:solidFill>
                  <a:srgbClr val="111111"/>
                </a:solidFill>
                <a:effectLst/>
              </a:rPr>
              <a:t>SECO contracts with engineering firms to provide customized, on-site, energy-related services ranging from basic consultation to feasibility studies.</a:t>
            </a:r>
          </a:p>
          <a:p>
            <a:pPr algn="l"/>
            <a:endParaRPr lang="en-US" sz="2000" b="0" i="0">
              <a:solidFill>
                <a:srgbClr val="111111"/>
              </a:solidFill>
              <a:effectLst/>
            </a:endParaRPr>
          </a:p>
          <a:p>
            <a:pPr algn="l"/>
            <a:r>
              <a:rPr lang="en-US" sz="2000" b="0" i="0">
                <a:solidFill>
                  <a:srgbClr val="111111"/>
                </a:solidFill>
                <a:effectLst/>
              </a:rPr>
              <a:t>Eligible entities may request assistance with either </a:t>
            </a:r>
            <a:r>
              <a:rPr lang="en-US" sz="2000" b="1" i="0">
                <a:solidFill>
                  <a:srgbClr val="111111"/>
                </a:solidFill>
                <a:effectLst/>
              </a:rPr>
              <a:t>energy</a:t>
            </a:r>
            <a:r>
              <a:rPr lang="en-US" sz="2000" b="0" i="0">
                <a:solidFill>
                  <a:srgbClr val="111111"/>
                </a:solidFill>
                <a:effectLst/>
              </a:rPr>
              <a:t> or </a:t>
            </a:r>
            <a:r>
              <a:rPr lang="en-US" sz="2000" b="1" i="0">
                <a:solidFill>
                  <a:srgbClr val="111111"/>
                </a:solidFill>
                <a:effectLst/>
              </a:rPr>
              <a:t>water</a:t>
            </a:r>
            <a:r>
              <a:rPr lang="en-US" sz="2000" b="0" i="0">
                <a:solidFill>
                  <a:srgbClr val="111111"/>
                </a:solidFill>
                <a:effectLst/>
              </a:rPr>
              <a:t>-related technical matters. </a:t>
            </a:r>
          </a:p>
          <a:p>
            <a:pPr algn="l"/>
            <a:endParaRPr lang="en-US" sz="2000">
              <a:solidFill>
                <a:srgbClr val="111111"/>
              </a:solidFill>
            </a:endParaRPr>
          </a:p>
          <a:p>
            <a:pPr algn="l"/>
            <a:r>
              <a:rPr lang="en-US" sz="2000" b="0" i="0">
                <a:solidFill>
                  <a:srgbClr val="111111"/>
                </a:solidFill>
                <a:effectLst/>
              </a:rPr>
              <a:t>Upon determination that the requested services are reasonable and within the contractors' scope of work, SECO will assign an engineer to contact the entity officials to determine the level of service necessary to provide assistance. </a:t>
            </a:r>
          </a:p>
        </p:txBody>
      </p:sp>
      <p:pic>
        <p:nvPicPr>
          <p:cNvPr id="8" name="Graphic 7" descr="Blueprint with solid fill">
            <a:extLst>
              <a:ext uri="{FF2B5EF4-FFF2-40B4-BE49-F238E27FC236}">
                <a16:creationId xmlns:a16="http://schemas.microsoft.com/office/drawing/2014/main" id="{5957041D-BBAB-40CF-8F7B-C7A29540AE2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575" y="2662806"/>
            <a:ext cx="1259433" cy="1259433"/>
          </a:xfrm>
          <a:prstGeom prst="rect">
            <a:avLst/>
          </a:prstGeom>
        </p:spPr>
      </p:pic>
      <p:sp>
        <p:nvSpPr>
          <p:cNvPr id="11" name="TextBox 10">
            <a:extLst>
              <a:ext uri="{FF2B5EF4-FFF2-40B4-BE49-F238E27FC236}">
                <a16:creationId xmlns:a16="http://schemas.microsoft.com/office/drawing/2014/main" id="{5A0C4295-5942-4CC9-BD42-60804128C284}"/>
              </a:ext>
            </a:extLst>
          </p:cNvPr>
          <p:cNvSpPr txBox="1"/>
          <p:nvPr/>
        </p:nvSpPr>
        <p:spPr>
          <a:xfrm>
            <a:off x="657291" y="5692493"/>
            <a:ext cx="6245941" cy="369332"/>
          </a:xfrm>
          <a:prstGeom prst="rect">
            <a:avLst/>
          </a:prstGeom>
          <a:noFill/>
        </p:spPr>
        <p:txBody>
          <a:bodyPr wrap="none" rtlCol="0">
            <a:spAutoFit/>
          </a:bodyPr>
          <a:lstStyle/>
          <a:p>
            <a:r>
              <a:rPr lang="en-US"/>
              <a:t>For more information, visit SECO’s Technical Assistance </a:t>
            </a:r>
            <a:r>
              <a:rPr lang="en-US">
                <a:hlinkClick r:id="rId5"/>
              </a:rPr>
              <a:t>webpage</a:t>
            </a:r>
            <a:r>
              <a:rPr lang="en-US"/>
              <a:t>.</a:t>
            </a:r>
          </a:p>
        </p:txBody>
      </p:sp>
      <p:sp>
        <p:nvSpPr>
          <p:cNvPr id="2" name="Slide Number Placeholder 1">
            <a:extLst>
              <a:ext uri="{FF2B5EF4-FFF2-40B4-BE49-F238E27FC236}">
                <a16:creationId xmlns:a16="http://schemas.microsoft.com/office/drawing/2014/main" id="{4929E8BC-2949-D426-C6B1-2B61BC523666}"/>
              </a:ext>
            </a:extLst>
          </p:cNvPr>
          <p:cNvSpPr>
            <a:spLocks noGrp="1"/>
          </p:cNvSpPr>
          <p:nvPr>
            <p:ph type="sldNum" sz="quarter" idx="12"/>
          </p:nvPr>
        </p:nvSpPr>
        <p:spPr/>
        <p:txBody>
          <a:bodyPr/>
          <a:lstStyle/>
          <a:p>
            <a:fld id="{841D6BCB-3A8F-4398-8448-7EFD17677606}" type="slidenum">
              <a:rPr lang="en-US" smtClean="0"/>
              <a:t>14</a:t>
            </a:fld>
            <a:endParaRPr lang="en-US"/>
          </a:p>
        </p:txBody>
      </p:sp>
      <p:pic>
        <p:nvPicPr>
          <p:cNvPr id="4" name="Picture 3">
            <a:extLst>
              <a:ext uri="{FF2B5EF4-FFF2-40B4-BE49-F238E27FC236}">
                <a16:creationId xmlns:a16="http://schemas.microsoft.com/office/drawing/2014/main" id="{FAACBCCD-ECEA-72EF-4F3B-13796FCEDB42}"/>
              </a:ext>
            </a:extLst>
          </p:cNvPr>
          <p:cNvPicPr>
            <a:picLocks noChangeAspect="1"/>
          </p:cNvPicPr>
          <p:nvPr/>
        </p:nvPicPr>
        <p:blipFill rotWithShape="1">
          <a:blip r:embed="rId6"/>
          <a:srcRect b="30114"/>
          <a:stretch/>
        </p:blipFill>
        <p:spPr>
          <a:xfrm>
            <a:off x="11731752" y="5994167"/>
            <a:ext cx="460248" cy="323489"/>
          </a:xfrm>
          <a:prstGeom prst="rect">
            <a:avLst/>
          </a:prstGeom>
        </p:spPr>
      </p:pic>
    </p:spTree>
    <p:extLst>
      <p:ext uri="{BB962C8B-B14F-4D97-AF65-F5344CB8AC3E}">
        <p14:creationId xmlns:p14="http://schemas.microsoft.com/office/powerpoint/2010/main" val="357356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4"/>
            <a:extLst>
              <a:ext uri="{FF2B5EF4-FFF2-40B4-BE49-F238E27FC236}">
                <a16:creationId xmlns:a16="http://schemas.microsoft.com/office/drawing/2014/main" id="{CBD71E08-048E-4CDC-8517-5F29326470DE}"/>
              </a:ext>
            </a:extLst>
          </p:cNvPr>
          <p:cNvPicPr>
            <a:picLocks noChangeAspect="1"/>
          </p:cNvPicPr>
          <p:nvPr/>
        </p:nvPicPr>
        <p:blipFill>
          <a:blip r:embed="rId5"/>
          <a:stretch>
            <a:fillRect/>
          </a:stretch>
        </p:blipFill>
        <p:spPr>
          <a:xfrm>
            <a:off x="6295950" y="2139390"/>
            <a:ext cx="5509190" cy="3073487"/>
          </a:xfrm>
          <a:prstGeom prst="rect">
            <a:avLst/>
          </a:prstGeom>
        </p:spPr>
      </p:pic>
      <p:sp>
        <p:nvSpPr>
          <p:cNvPr id="3" name="TextBox 2">
            <a:extLst>
              <a:ext uri="{FF2B5EF4-FFF2-40B4-BE49-F238E27FC236}">
                <a16:creationId xmlns:a16="http://schemas.microsoft.com/office/drawing/2014/main" id="{9F31ED12-277F-4142-923C-51C40CD54CC0}"/>
              </a:ext>
            </a:extLst>
          </p:cNvPr>
          <p:cNvSpPr txBox="1"/>
          <p:nvPr/>
        </p:nvSpPr>
        <p:spPr>
          <a:xfrm>
            <a:off x="5166" y="6403505"/>
            <a:ext cx="4657750" cy="461665"/>
          </a:xfrm>
          <a:prstGeom prst="rect">
            <a:avLst/>
          </a:prstGeom>
          <a:noFill/>
        </p:spPr>
        <p:txBody>
          <a:bodyPr wrap="none" rtlCol="0">
            <a:spAutoFit/>
          </a:bodyPr>
          <a:lstStyle/>
          <a:p>
            <a:r>
              <a:rPr lang="en-US" sz="1200">
                <a:solidFill>
                  <a:schemeClr val="bg1"/>
                </a:solidFill>
              </a:rPr>
              <a:t>Source: </a:t>
            </a:r>
            <a:r>
              <a:rPr lang="en-US" sz="1200">
                <a:solidFill>
                  <a:schemeClr val="bg1"/>
                </a:solidFill>
                <a:hlinkClick r:id="rId6">
                  <a:extLst>
                    <a:ext uri="{A12FA001-AC4F-418D-AE19-62706E023703}">
                      <ahyp:hlinkClr xmlns:ahyp="http://schemas.microsoft.com/office/drawing/2018/hyperlinkcolor" val="tx"/>
                    </a:ext>
                  </a:extLst>
                </a:hlinkClick>
              </a:rPr>
              <a:t>https://comptroller.texas.gov/programs/seco/funding/loanstar/</a:t>
            </a:r>
            <a:endParaRPr lang="en-US" sz="1200">
              <a:solidFill>
                <a:schemeClr val="bg1"/>
              </a:solidFill>
            </a:endParaRPr>
          </a:p>
          <a:p>
            <a:endParaRPr lang="en-US" sz="1200">
              <a:solidFill>
                <a:schemeClr val="bg1"/>
              </a:solidFill>
            </a:endParaRPr>
          </a:p>
        </p:txBody>
      </p:sp>
      <p:pic>
        <p:nvPicPr>
          <p:cNvPr id="7" name="Picture 6">
            <a:extLst>
              <a:ext uri="{FF2B5EF4-FFF2-40B4-BE49-F238E27FC236}">
                <a16:creationId xmlns:a16="http://schemas.microsoft.com/office/drawing/2014/main" id="{CD773A17-24B7-49C3-AD3A-44434EF760A2}"/>
              </a:ext>
            </a:extLst>
          </p:cNvPr>
          <p:cNvPicPr>
            <a:picLocks noChangeAspect="1"/>
          </p:cNvPicPr>
          <p:nvPr/>
        </p:nvPicPr>
        <p:blipFill>
          <a:blip r:embed="rId7"/>
          <a:stretch>
            <a:fillRect/>
          </a:stretch>
        </p:blipFill>
        <p:spPr>
          <a:xfrm>
            <a:off x="10029217" y="193372"/>
            <a:ext cx="2058276" cy="1048661"/>
          </a:xfrm>
          <a:prstGeom prst="rect">
            <a:avLst/>
          </a:prstGeom>
        </p:spPr>
      </p:pic>
      <p:sp>
        <p:nvSpPr>
          <p:cNvPr id="10" name="TextBox 9">
            <a:extLst>
              <a:ext uri="{FF2B5EF4-FFF2-40B4-BE49-F238E27FC236}">
                <a16:creationId xmlns:a16="http://schemas.microsoft.com/office/drawing/2014/main" id="{5098D994-FB0D-428F-B09D-56D0DAB77CEA}"/>
              </a:ext>
            </a:extLst>
          </p:cNvPr>
          <p:cNvSpPr txBox="1"/>
          <p:nvPr/>
        </p:nvSpPr>
        <p:spPr>
          <a:xfrm>
            <a:off x="182880" y="182880"/>
            <a:ext cx="8382000" cy="707886"/>
          </a:xfrm>
          <a:prstGeom prst="rect">
            <a:avLst/>
          </a:prstGeom>
          <a:noFill/>
        </p:spPr>
        <p:txBody>
          <a:bodyPr wrap="square">
            <a:spAutoFit/>
          </a:bodyPr>
          <a:lstStyle/>
          <a:p>
            <a:r>
              <a:rPr lang="en-US" sz="4000" b="1">
                <a:solidFill>
                  <a:schemeClr val="tx1"/>
                </a:solidFill>
                <a:latin typeface="+mj-lt"/>
              </a:rPr>
              <a:t>Texas </a:t>
            </a:r>
            <a:r>
              <a:rPr lang="en-US" sz="4000" b="1" err="1">
                <a:solidFill>
                  <a:schemeClr val="tx1"/>
                </a:solidFill>
                <a:latin typeface="+mj-lt"/>
              </a:rPr>
              <a:t>LoanSTAR</a:t>
            </a:r>
            <a:r>
              <a:rPr lang="en-US" sz="4000" b="1">
                <a:solidFill>
                  <a:schemeClr val="tx1"/>
                </a:solidFill>
                <a:latin typeface="+mj-lt"/>
              </a:rPr>
              <a:t> Revolving Loan</a:t>
            </a:r>
            <a:endParaRPr lang="en-US" sz="4000">
              <a:latin typeface="+mj-lt"/>
            </a:endParaRPr>
          </a:p>
        </p:txBody>
      </p:sp>
      <p:sp>
        <p:nvSpPr>
          <p:cNvPr id="11" name="TextBox 10">
            <a:extLst>
              <a:ext uri="{FF2B5EF4-FFF2-40B4-BE49-F238E27FC236}">
                <a16:creationId xmlns:a16="http://schemas.microsoft.com/office/drawing/2014/main" id="{B2FF9D64-A2CD-45A4-95DB-19F14F4123F3}"/>
              </a:ext>
            </a:extLst>
          </p:cNvPr>
          <p:cNvSpPr txBox="1"/>
          <p:nvPr/>
        </p:nvSpPr>
        <p:spPr>
          <a:xfrm>
            <a:off x="6295950" y="5212877"/>
            <a:ext cx="6202906" cy="276999"/>
          </a:xfrm>
          <a:prstGeom prst="rect">
            <a:avLst/>
          </a:prstGeom>
          <a:noFill/>
        </p:spPr>
        <p:txBody>
          <a:bodyPr wrap="square">
            <a:spAutoFit/>
          </a:bodyPr>
          <a:lstStyle/>
          <a:p>
            <a:r>
              <a:rPr lang="en-US" sz="1200" b="1">
                <a:solidFill>
                  <a:srgbClr val="4472C4"/>
                </a:solidFill>
              </a:rPr>
              <a:t>https://www.youtube.com/watch?v=4IFuj_5ZeGI</a:t>
            </a:r>
          </a:p>
        </p:txBody>
      </p:sp>
      <p:sp>
        <p:nvSpPr>
          <p:cNvPr id="9" name="TextBox 8">
            <a:extLst>
              <a:ext uri="{FF2B5EF4-FFF2-40B4-BE49-F238E27FC236}">
                <a16:creationId xmlns:a16="http://schemas.microsoft.com/office/drawing/2014/main" id="{9E23D654-D7F9-4ED0-A08D-16D1C1DB8F74}"/>
              </a:ext>
            </a:extLst>
          </p:cNvPr>
          <p:cNvSpPr txBox="1"/>
          <p:nvPr/>
        </p:nvSpPr>
        <p:spPr>
          <a:xfrm>
            <a:off x="205981" y="2949041"/>
            <a:ext cx="5807413" cy="1477328"/>
          </a:xfrm>
          <a:prstGeom prst="rect">
            <a:avLst/>
          </a:prstGeom>
          <a:noFill/>
        </p:spPr>
        <p:txBody>
          <a:bodyPr wrap="square" lIns="91440" tIns="45720" rIns="91440" bIns="45720" anchor="t">
            <a:spAutoFit/>
          </a:bodyPr>
          <a:lstStyle/>
          <a:p>
            <a:pPr>
              <a:buClr>
                <a:schemeClr val="tx1"/>
              </a:buClr>
              <a:defRPr/>
            </a:pPr>
            <a:r>
              <a:rPr lang="en-US" sz="2400" dirty="0"/>
              <a:t>Open Enrollment Through </a:t>
            </a:r>
            <a:r>
              <a:rPr lang="en-US" sz="2400" b="1" dirty="0">
                <a:solidFill>
                  <a:srgbClr val="C00000"/>
                </a:solidFill>
              </a:rPr>
              <a:t>August 30, 2024</a:t>
            </a:r>
            <a:endParaRPr lang="en-US" sz="2400" b="1" dirty="0">
              <a:solidFill>
                <a:srgbClr val="C00000"/>
              </a:solidFill>
              <a:ea typeface="Calibri"/>
              <a:cs typeface="Calibri"/>
            </a:endParaRPr>
          </a:p>
          <a:p>
            <a:pPr marL="342900" lvl="1" indent="-114300" defTabSz="914377">
              <a:lnSpc>
                <a:spcPct val="90000"/>
              </a:lnSpc>
              <a:spcBef>
                <a:spcPts val="200"/>
              </a:spcBef>
              <a:spcAft>
                <a:spcPts val="400"/>
              </a:spcAft>
              <a:buClr>
                <a:schemeClr val="tx1"/>
              </a:buClr>
              <a:buFont typeface="Arial" panose="020B0604020202020204" pitchFamily="34" charset="0"/>
              <a:buChar char="•"/>
              <a:defRPr/>
            </a:pPr>
            <a:r>
              <a:rPr lang="en-US" sz="2000" dirty="0"/>
              <a:t>Maximum $6 Million Loan Per Application</a:t>
            </a:r>
          </a:p>
          <a:p>
            <a:pPr marL="342900" lvl="1" indent="-114300" defTabSz="914377">
              <a:lnSpc>
                <a:spcPct val="90000"/>
              </a:lnSpc>
              <a:spcBef>
                <a:spcPts val="200"/>
              </a:spcBef>
              <a:spcAft>
                <a:spcPts val="400"/>
              </a:spcAft>
              <a:buClr>
                <a:schemeClr val="tx1"/>
              </a:buClr>
              <a:buFont typeface="Arial" panose="020B0604020202020204" pitchFamily="34" charset="0"/>
              <a:buChar char="•"/>
              <a:defRPr/>
            </a:pPr>
            <a:r>
              <a:rPr lang="en-US" sz="2000" dirty="0"/>
              <a:t>Maximum 1 Loan per Applicant</a:t>
            </a:r>
          </a:p>
          <a:p>
            <a:pPr marL="800100" lvl="1" indent="-342900">
              <a:buClr>
                <a:schemeClr val="tx1"/>
              </a:buClr>
              <a:buFont typeface="Courier New" panose="02070309020205020404" pitchFamily="49" charset="0"/>
              <a:buChar char="o"/>
              <a:defRPr/>
            </a:pPr>
            <a:endParaRPr lang="en-US" sz="2000" dirty="0">
              <a:solidFill>
                <a:schemeClr val="tx1"/>
              </a:solidFill>
            </a:endParaRPr>
          </a:p>
        </p:txBody>
      </p:sp>
      <p:sp>
        <p:nvSpPr>
          <p:cNvPr id="12" name="Content Placeholder 2">
            <a:extLst>
              <a:ext uri="{FF2B5EF4-FFF2-40B4-BE49-F238E27FC236}">
                <a16:creationId xmlns:a16="http://schemas.microsoft.com/office/drawing/2014/main" id="{AC5503CC-B42D-4099-80D2-96054085A665}"/>
              </a:ext>
            </a:extLst>
          </p:cNvPr>
          <p:cNvSpPr txBox="1">
            <a:spLocks/>
          </p:cNvSpPr>
          <p:nvPr/>
        </p:nvSpPr>
        <p:spPr>
          <a:xfrm>
            <a:off x="182879" y="914400"/>
            <a:ext cx="5419355" cy="1834064"/>
          </a:xfrm>
          <a:prstGeom prst="rect">
            <a:avLst/>
          </a:prstGeom>
        </p:spPr>
        <p:txBody>
          <a:bodyPr>
            <a:normAutofit/>
          </a:bodyPr>
          <a:lst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chemeClr val="tx1"/>
              </a:buClr>
              <a:defRPr/>
            </a:pPr>
            <a:r>
              <a:rPr lang="en-US" sz="2400" dirty="0">
                <a:solidFill>
                  <a:schemeClr val="tx1"/>
                </a:solidFill>
              </a:rPr>
              <a:t>Finances Projects that Reduce Energy/Water/Utility Costs</a:t>
            </a:r>
          </a:p>
          <a:p>
            <a:pPr marL="342900" lvl="1" indent="-114300">
              <a:buClr>
                <a:schemeClr val="tx1"/>
              </a:buClr>
              <a:buFont typeface="Arial" panose="020B0604020202020204" pitchFamily="34" charset="0"/>
              <a:buChar char="•"/>
              <a:defRPr/>
            </a:pPr>
            <a:r>
              <a:rPr lang="en-US" sz="2000" dirty="0">
                <a:solidFill>
                  <a:schemeClr val="tx1"/>
                </a:solidFill>
              </a:rPr>
              <a:t>Simple Payback Period of </a:t>
            </a:r>
            <a:r>
              <a:rPr lang="en-US" sz="2000" b="1" dirty="0">
                <a:solidFill>
                  <a:schemeClr val="tx1"/>
                </a:solidFill>
              </a:rPr>
              <a:t>15 Years or Less</a:t>
            </a:r>
          </a:p>
          <a:p>
            <a:pPr marL="342900" lvl="1" indent="-114300">
              <a:buClr>
                <a:schemeClr val="tx1"/>
              </a:buClr>
              <a:buFont typeface="Arial" panose="020B0604020202020204" pitchFamily="34" charset="0"/>
              <a:buChar char="•"/>
              <a:defRPr/>
            </a:pPr>
            <a:r>
              <a:rPr lang="en-US" sz="2000" dirty="0">
                <a:solidFill>
                  <a:schemeClr val="tx1"/>
                </a:solidFill>
              </a:rPr>
              <a:t>2.5% Loan Interest Rate; 1.5% if you choose ARRA Funds with more reporting requirements</a:t>
            </a:r>
          </a:p>
        </p:txBody>
      </p:sp>
      <p:sp>
        <p:nvSpPr>
          <p:cNvPr id="14" name="Rectangle: Rounded Corners 13">
            <a:extLst>
              <a:ext uri="{FF2B5EF4-FFF2-40B4-BE49-F238E27FC236}">
                <a16:creationId xmlns:a16="http://schemas.microsoft.com/office/drawing/2014/main" id="{09370E91-AE72-434C-BCCB-B0B7F2C0B75F}"/>
              </a:ext>
            </a:extLst>
          </p:cNvPr>
          <p:cNvSpPr/>
          <p:nvPr/>
        </p:nvSpPr>
        <p:spPr>
          <a:xfrm>
            <a:off x="612950" y="4363541"/>
            <a:ext cx="4734343" cy="1203048"/>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For more information visit</a:t>
            </a:r>
            <a:r>
              <a:rPr kumimoji="0" lang="en-US" sz="2400" b="0" i="0" u="none" strike="noStrike" kern="1200" cap="none" spc="0" normalizeH="0" baseline="0" noProof="0">
                <a:ln>
                  <a:noFill/>
                </a:ln>
                <a:solidFill>
                  <a:schemeClr val="tx1"/>
                </a:solidFill>
                <a:effectLst/>
                <a:uLnTx/>
                <a:uFillTx/>
                <a:latin typeface="Calibri" panose="020F0502020204030204"/>
                <a:ea typeface="+mn-ea"/>
                <a:cs typeface="+mn-cs"/>
              </a:rPr>
              <a:t> </a:t>
            </a:r>
            <a:r>
              <a:rPr lang="en-US" sz="2400">
                <a:solidFill>
                  <a:schemeClr val="tx1"/>
                </a:solidFill>
                <a:latin typeface="Calibri" panose="020F0502020204030204"/>
              </a:rPr>
              <a:t>the </a:t>
            </a:r>
          </a:p>
          <a:p>
            <a:pPr algn="ctr"/>
            <a:r>
              <a:rPr lang="en-US" sz="2400">
                <a:solidFill>
                  <a:schemeClr val="bg1"/>
                </a:solidFill>
                <a:latin typeface="Calibri" panose="020F0502020204030204"/>
                <a:hlinkClick r:id="rId8">
                  <a:extLst>
                    <a:ext uri="{A12FA001-AC4F-418D-AE19-62706E023703}">
                      <ahyp:hlinkClr xmlns:ahyp="http://schemas.microsoft.com/office/drawing/2018/hyperlinkcolor" val="tx"/>
                    </a:ext>
                  </a:extLst>
                </a:hlinkClick>
              </a:rPr>
              <a:t>Notice of Loan Fund Availability</a:t>
            </a:r>
            <a:endParaRPr lang="en-US">
              <a:solidFill>
                <a:schemeClr val="bg1"/>
              </a:solidFill>
            </a:endParaRPr>
          </a:p>
        </p:txBody>
      </p:sp>
      <p:sp>
        <p:nvSpPr>
          <p:cNvPr id="13" name="Slide Number Placeholder 5">
            <a:extLst>
              <a:ext uri="{FF2B5EF4-FFF2-40B4-BE49-F238E27FC236}">
                <a16:creationId xmlns:a16="http://schemas.microsoft.com/office/drawing/2014/main" id="{3CB29C84-C6C7-410C-B4C3-AA879670D64F}"/>
              </a:ext>
            </a:extLst>
          </p:cNvPr>
          <p:cNvSpPr>
            <a:spLocks noGrp="1"/>
          </p:cNvSpPr>
          <p:nvPr>
            <p:ph type="sldNum" sz="quarter" idx="12"/>
          </p:nvPr>
        </p:nvSpPr>
        <p:spPr>
          <a:xfrm>
            <a:off x="9938354" y="6434704"/>
            <a:ext cx="1312025" cy="365125"/>
          </a:xfrm>
        </p:spPr>
        <p:txBody>
          <a:bodyPr/>
          <a:lstStyle/>
          <a:p>
            <a:fld id="{330EA680-D336-4FF7-8B7A-9848BB0A1C32}" type="slidenum">
              <a:rPr lang="en-US" smtClean="0"/>
              <a:pPr/>
              <a:t>15</a:t>
            </a:fld>
            <a:endParaRPr lang="en-US"/>
          </a:p>
        </p:txBody>
      </p:sp>
      <p:pic>
        <p:nvPicPr>
          <p:cNvPr id="2" name="Picture 1">
            <a:extLst>
              <a:ext uri="{FF2B5EF4-FFF2-40B4-BE49-F238E27FC236}">
                <a16:creationId xmlns:a16="http://schemas.microsoft.com/office/drawing/2014/main" id="{42D90364-37B2-2879-5E87-B9CB5D070F1E}"/>
              </a:ext>
            </a:extLst>
          </p:cNvPr>
          <p:cNvPicPr>
            <a:picLocks noChangeAspect="1"/>
          </p:cNvPicPr>
          <p:nvPr/>
        </p:nvPicPr>
        <p:blipFill rotWithShape="1">
          <a:blip r:embed="rId9"/>
          <a:srcRect b="30114"/>
          <a:stretch/>
        </p:blipFill>
        <p:spPr>
          <a:xfrm>
            <a:off x="11731752" y="5994167"/>
            <a:ext cx="460248" cy="323489"/>
          </a:xfrm>
          <a:prstGeom prst="rect">
            <a:avLst/>
          </a:prstGeom>
        </p:spPr>
      </p:pic>
    </p:spTree>
    <p:extLst>
      <p:ext uri="{BB962C8B-B14F-4D97-AF65-F5344CB8AC3E}">
        <p14:creationId xmlns:p14="http://schemas.microsoft.com/office/powerpoint/2010/main" val="1610335050"/>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4F5C3-27B2-4EC7-BA3D-A669F31A65E5}"/>
              </a:ext>
            </a:extLst>
          </p:cNvPr>
          <p:cNvSpPr>
            <a:spLocks noGrp="1"/>
          </p:cNvSpPr>
          <p:nvPr>
            <p:ph type="ctrTitle"/>
          </p:nvPr>
        </p:nvSpPr>
        <p:spPr/>
        <p:txBody>
          <a:bodyPr/>
          <a:lstStyle/>
          <a:p>
            <a:r>
              <a:rPr lang="en-US"/>
              <a:t>Annual Local Government Energy Reporting</a:t>
            </a:r>
          </a:p>
        </p:txBody>
      </p:sp>
      <p:sp>
        <p:nvSpPr>
          <p:cNvPr id="3" name="Subtitle 2">
            <a:extLst>
              <a:ext uri="{FF2B5EF4-FFF2-40B4-BE49-F238E27FC236}">
                <a16:creationId xmlns:a16="http://schemas.microsoft.com/office/drawing/2014/main" id="{C586475C-1A71-BA37-8170-0CC64AB33352}"/>
              </a:ext>
            </a:extLst>
          </p:cNvPr>
          <p:cNvSpPr>
            <a:spLocks noGrp="1"/>
          </p:cNvSpPr>
          <p:nvPr>
            <p:ph type="subTitle" idx="1"/>
          </p:nvPr>
        </p:nvSpPr>
        <p:spPr/>
        <p:txBody>
          <a:bodyPr>
            <a:normAutofit/>
          </a:bodyPr>
          <a:lstStyle/>
          <a:p>
            <a:r>
              <a:rPr lang="en-US">
                <a:solidFill>
                  <a:schemeClr val="tx1"/>
                </a:solidFill>
                <a:latin typeface="+mn-lt"/>
              </a:rPr>
              <a:t>Shaun Auckland - M.S.I.S., LEED Green Associate,</a:t>
            </a:r>
          </a:p>
          <a:p>
            <a:r>
              <a:rPr lang="en-US">
                <a:solidFill>
                  <a:schemeClr val="tx1"/>
                </a:solidFill>
                <a:latin typeface="+mn-lt"/>
              </a:rPr>
              <a:t>	Local Government Program Manager, SPEER</a:t>
            </a:r>
          </a:p>
          <a:p>
            <a:endParaRPr lang="en-US">
              <a:solidFill>
                <a:schemeClr val="tx1"/>
              </a:solidFill>
              <a:latin typeface="+mn-lt"/>
            </a:endParaRPr>
          </a:p>
        </p:txBody>
      </p:sp>
      <p:sp>
        <p:nvSpPr>
          <p:cNvPr id="4" name="Slide Number Placeholder 3">
            <a:extLst>
              <a:ext uri="{FF2B5EF4-FFF2-40B4-BE49-F238E27FC236}">
                <a16:creationId xmlns:a16="http://schemas.microsoft.com/office/drawing/2014/main" id="{DB172378-31B8-67E2-08BE-824DA0E74EC3}"/>
              </a:ext>
            </a:extLst>
          </p:cNvPr>
          <p:cNvSpPr>
            <a:spLocks noGrp="1"/>
          </p:cNvSpPr>
          <p:nvPr>
            <p:ph type="sldNum" sz="quarter" idx="12"/>
          </p:nvPr>
        </p:nvSpPr>
        <p:spPr/>
        <p:txBody>
          <a:bodyPr/>
          <a:lstStyle/>
          <a:p>
            <a:fld id="{841D6BCB-3A8F-4398-8448-7EFD17677606}" type="slidenum">
              <a:rPr lang="en-US" smtClean="0"/>
              <a:t>16</a:t>
            </a:fld>
            <a:endParaRPr lang="en-US"/>
          </a:p>
        </p:txBody>
      </p:sp>
    </p:spTree>
    <p:extLst>
      <p:ext uri="{BB962C8B-B14F-4D97-AF65-F5344CB8AC3E}">
        <p14:creationId xmlns:p14="http://schemas.microsoft.com/office/powerpoint/2010/main" val="3062179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7FCB69-18D2-EC3C-7B4C-FA107C8B569F}"/>
              </a:ext>
            </a:extLst>
          </p:cNvPr>
          <p:cNvSpPr>
            <a:spLocks noGrp="1"/>
          </p:cNvSpPr>
          <p:nvPr>
            <p:ph type="title"/>
          </p:nvPr>
        </p:nvSpPr>
        <p:spPr>
          <a:xfrm>
            <a:off x="841248" y="256032"/>
            <a:ext cx="10506456" cy="1014984"/>
          </a:xfrm>
        </p:spPr>
        <p:txBody>
          <a:bodyPr anchor="b">
            <a:normAutofit/>
          </a:bodyPr>
          <a:lstStyle/>
          <a:p>
            <a:r>
              <a:rPr lang="en-US" sz="3100" b="0" i="0" u="none" strike="noStrike">
                <a:effectLst/>
                <a:latin typeface="Söhne"/>
              </a:rPr>
              <a:t>Reporting Made Easy: Essential Resources for Submitting a Report</a:t>
            </a:r>
            <a:endParaRPr lang="en-US" sz="3100"/>
          </a:p>
        </p:txBody>
      </p:sp>
      <p:graphicFrame>
        <p:nvGraphicFramePr>
          <p:cNvPr id="7" name="Content Placeholder 4">
            <a:extLst>
              <a:ext uri="{FF2B5EF4-FFF2-40B4-BE49-F238E27FC236}">
                <a16:creationId xmlns:a16="http://schemas.microsoft.com/office/drawing/2014/main" id="{C628BF0E-EBED-A8A2-3302-82CDCCB6039E}"/>
              </a:ext>
            </a:extLst>
          </p:cNvPr>
          <p:cNvGraphicFramePr>
            <a:graphicFrameLocks noGrp="1"/>
          </p:cNvGraphicFramePr>
          <p:nvPr>
            <p:ph idx="1"/>
            <p:extLst>
              <p:ext uri="{D42A27DB-BD31-4B8C-83A1-F6EECF244321}">
                <p14:modId xmlns:p14="http://schemas.microsoft.com/office/powerpoint/2010/main" val="3318944472"/>
              </p:ext>
            </p:extLst>
          </p:nvPr>
        </p:nvGraphicFramePr>
        <p:xfrm>
          <a:off x="838200" y="1926266"/>
          <a:ext cx="10300448" cy="4303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1459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b3b4271c0e_0_0"/>
          <p:cNvSpPr txBox="1"/>
          <p:nvPr/>
        </p:nvSpPr>
        <p:spPr>
          <a:xfrm>
            <a:off x="182880" y="182880"/>
            <a:ext cx="11582100" cy="70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b="1">
                <a:solidFill>
                  <a:srgbClr val="404040"/>
                </a:solidFill>
                <a:latin typeface="+mj-lt"/>
                <a:ea typeface="Calibri"/>
                <a:cs typeface="Calibri"/>
                <a:sym typeface="Calibri"/>
              </a:rPr>
              <a:t>Why Does Local Government Energy Reporting Exist?</a:t>
            </a:r>
          </a:p>
        </p:txBody>
      </p:sp>
      <p:pic>
        <p:nvPicPr>
          <p:cNvPr id="232" name="Google Shape;232;gb3b4271c0e_0_0"/>
          <p:cNvPicPr preferRelativeResize="0"/>
          <p:nvPr/>
        </p:nvPicPr>
        <p:blipFill>
          <a:blip r:embed="rId3">
            <a:alphaModFix/>
          </a:blip>
          <a:stretch>
            <a:fillRect/>
          </a:stretch>
        </p:blipFill>
        <p:spPr>
          <a:xfrm>
            <a:off x="1782992" y="890880"/>
            <a:ext cx="8381875" cy="5333925"/>
          </a:xfrm>
          <a:prstGeom prst="rect">
            <a:avLst/>
          </a:prstGeom>
          <a:noFill/>
          <a:ln>
            <a:noFill/>
          </a:ln>
        </p:spPr>
      </p:pic>
      <p:sp>
        <p:nvSpPr>
          <p:cNvPr id="7" name="Slide Number Placeholder 5">
            <a:extLst>
              <a:ext uri="{FF2B5EF4-FFF2-40B4-BE49-F238E27FC236}">
                <a16:creationId xmlns:a16="http://schemas.microsoft.com/office/drawing/2014/main" id="{E74E9D64-E619-44A4-8B75-0C33799230F8}"/>
              </a:ext>
            </a:extLst>
          </p:cNvPr>
          <p:cNvSpPr txBox="1">
            <a:spLocks/>
          </p:cNvSpPr>
          <p:nvPr/>
        </p:nvSpPr>
        <p:spPr>
          <a:xfrm>
            <a:off x="9868218" y="6420500"/>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mtClean="0"/>
              <a:pPr/>
              <a:t>17</a:t>
            </a:fld>
            <a:endParaRPr lang="en-US"/>
          </a:p>
        </p:txBody>
      </p:sp>
      <p:pic>
        <p:nvPicPr>
          <p:cNvPr id="4" name="Picture 3">
            <a:extLst>
              <a:ext uri="{FF2B5EF4-FFF2-40B4-BE49-F238E27FC236}">
                <a16:creationId xmlns:a16="http://schemas.microsoft.com/office/drawing/2014/main" id="{00CB6477-FA11-0F6B-EDF6-8B23F46125F6}"/>
              </a:ext>
            </a:extLst>
          </p:cNvPr>
          <p:cNvPicPr>
            <a:picLocks noChangeAspect="1"/>
          </p:cNvPicPr>
          <p:nvPr/>
        </p:nvPicPr>
        <p:blipFill rotWithShape="1">
          <a:blip r:embed="rId4"/>
          <a:srcRect b="30114"/>
          <a:stretch/>
        </p:blipFill>
        <p:spPr>
          <a:xfrm>
            <a:off x="11731752" y="5994167"/>
            <a:ext cx="460248" cy="323489"/>
          </a:xfrm>
          <a:prstGeom prst="rect">
            <a:avLst/>
          </a:prstGeom>
        </p:spPr>
      </p:pic>
    </p:spTree>
    <p:extLst>
      <p:ext uri="{BB962C8B-B14F-4D97-AF65-F5344CB8AC3E}">
        <p14:creationId xmlns:p14="http://schemas.microsoft.com/office/powerpoint/2010/main" val="3921662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9FC12E7-6A03-CD75-889D-7C746688E852}"/>
              </a:ext>
            </a:extLst>
          </p:cNvPr>
          <p:cNvPicPr>
            <a:picLocks noChangeAspect="1"/>
          </p:cNvPicPr>
          <p:nvPr/>
        </p:nvPicPr>
        <p:blipFill rotWithShape="1">
          <a:blip r:embed="rId3"/>
          <a:srcRect b="30114"/>
          <a:stretch/>
        </p:blipFill>
        <p:spPr>
          <a:xfrm>
            <a:off x="11731752" y="5994167"/>
            <a:ext cx="460248" cy="323489"/>
          </a:xfrm>
          <a:prstGeom prst="rect">
            <a:avLst/>
          </a:prstGeom>
        </p:spPr>
      </p:pic>
      <p:pic>
        <p:nvPicPr>
          <p:cNvPr id="3" name="Picture 2">
            <a:extLst>
              <a:ext uri="{FF2B5EF4-FFF2-40B4-BE49-F238E27FC236}">
                <a16:creationId xmlns:a16="http://schemas.microsoft.com/office/drawing/2014/main" id="{AD8AAFD4-6592-48C1-9927-E89BF06FA666}"/>
              </a:ext>
            </a:extLst>
          </p:cNvPr>
          <p:cNvPicPr>
            <a:picLocks noChangeAspect="1"/>
          </p:cNvPicPr>
          <p:nvPr/>
        </p:nvPicPr>
        <p:blipFill>
          <a:blip r:embed="rId4"/>
          <a:stretch>
            <a:fillRect/>
          </a:stretch>
        </p:blipFill>
        <p:spPr>
          <a:xfrm>
            <a:off x="6835254" y="189726"/>
            <a:ext cx="5144118" cy="4919311"/>
          </a:xfrm>
          <a:prstGeom prst="rect">
            <a:avLst/>
          </a:prstGeom>
        </p:spPr>
      </p:pic>
      <p:sp>
        <p:nvSpPr>
          <p:cNvPr id="2" name="TextBox 1">
            <a:extLst>
              <a:ext uri="{FF2B5EF4-FFF2-40B4-BE49-F238E27FC236}">
                <a16:creationId xmlns:a16="http://schemas.microsoft.com/office/drawing/2014/main" id="{87D878CD-684F-4D8A-8C9D-4114270405CE}"/>
              </a:ext>
            </a:extLst>
          </p:cNvPr>
          <p:cNvSpPr txBox="1"/>
          <p:nvPr/>
        </p:nvSpPr>
        <p:spPr>
          <a:xfrm>
            <a:off x="182880" y="914400"/>
            <a:ext cx="6787747" cy="5170646"/>
          </a:xfrm>
          <a:prstGeom prst="rect">
            <a:avLst/>
          </a:prstGeom>
          <a:noFill/>
        </p:spPr>
        <p:txBody>
          <a:bodyPr wrap="square" rtlCol="0">
            <a:spAutoFit/>
          </a:bodyPr>
          <a:lstStyle/>
          <a:p>
            <a:pPr rtl="0">
              <a:spcBef>
                <a:spcPts val="0"/>
              </a:spcBef>
              <a:spcAft>
                <a:spcPts val="0"/>
              </a:spcAft>
            </a:pPr>
            <a:r>
              <a:rPr lang="en-US" sz="2200" b="1" i="0" u="sng" strike="noStrike">
                <a:solidFill>
                  <a:srgbClr val="002060"/>
                </a:solidFill>
                <a:effectLst/>
                <a:hlinkClick r:id="rId5">
                  <a:extLst>
                    <a:ext uri="{A12FA001-AC4F-418D-AE19-62706E023703}">
                      <ahyp:hlinkClr xmlns:ahyp="http://schemas.microsoft.com/office/drawing/2018/hyperlinkcolor" val="tx"/>
                    </a:ext>
                  </a:extLst>
                </a:hlinkClick>
              </a:rPr>
              <a:t>Section 388.005 Texas Health and Safety Code</a:t>
            </a:r>
            <a:r>
              <a:rPr lang="en-US" sz="2200" b="1" i="0">
                <a:solidFill>
                  <a:srgbClr val="002060"/>
                </a:solidFill>
                <a:effectLst/>
              </a:rPr>
              <a:t>: </a:t>
            </a:r>
          </a:p>
          <a:p>
            <a:pPr rtl="0">
              <a:spcBef>
                <a:spcPts val="0"/>
              </a:spcBef>
              <a:spcAft>
                <a:spcPts val="0"/>
              </a:spcAft>
            </a:pPr>
            <a:endParaRPr lang="en-US" sz="2200" b="1" i="0" u="none" strike="noStrike">
              <a:solidFill>
                <a:srgbClr val="002060"/>
              </a:solidFill>
              <a:effectLst/>
            </a:endParaRPr>
          </a:p>
          <a:p>
            <a:pPr rtl="0">
              <a:spcBef>
                <a:spcPts val="0"/>
              </a:spcBef>
              <a:spcAft>
                <a:spcPts val="0"/>
              </a:spcAft>
            </a:pPr>
            <a:r>
              <a:rPr lang="en-US" sz="2200" b="1" i="0" u="none" strike="noStrike">
                <a:solidFill>
                  <a:srgbClr val="70AD47"/>
                </a:solidFill>
                <a:effectLst/>
              </a:rPr>
              <a:t>Purpose: </a:t>
            </a:r>
            <a:r>
              <a:rPr lang="en-US" sz="2200" b="0" i="0" u="none" strike="noStrike">
                <a:solidFill>
                  <a:srgbClr val="000000"/>
                </a:solidFill>
                <a:effectLst/>
              </a:rPr>
              <a:t>Aid efforts to attain federal air quality standards by reducing demand for </a:t>
            </a:r>
            <a:r>
              <a:rPr lang="en-US" sz="2200" b="1" i="0" u="none" strike="noStrike">
                <a:solidFill>
                  <a:srgbClr val="000000"/>
                </a:solidFill>
                <a:effectLst/>
              </a:rPr>
              <a:t>electricity generation</a:t>
            </a:r>
            <a:endParaRPr lang="en-US" sz="2200" b="0">
              <a:effectLst/>
            </a:endParaRPr>
          </a:p>
          <a:p>
            <a:pPr rtl="0">
              <a:spcBef>
                <a:spcPts val="0"/>
              </a:spcBef>
              <a:spcAft>
                <a:spcPts val="0"/>
              </a:spcAft>
            </a:pPr>
            <a:br>
              <a:rPr lang="en-US" sz="2200" b="0">
                <a:effectLst/>
              </a:rPr>
            </a:br>
            <a:r>
              <a:rPr lang="en-US" sz="2200" b="1" i="0" u="none" strike="noStrike">
                <a:solidFill>
                  <a:srgbClr val="70AD47"/>
                </a:solidFill>
                <a:effectLst/>
              </a:rPr>
              <a:t>Who Reports: </a:t>
            </a:r>
            <a:r>
              <a:rPr lang="en-US" sz="2200" b="0" i="0" u="none" strike="noStrike">
                <a:solidFill>
                  <a:srgbClr val="000000"/>
                </a:solidFill>
                <a:effectLst/>
              </a:rPr>
              <a:t>Political subdivisions, institutes of higher education or state agencies in </a:t>
            </a:r>
            <a:r>
              <a:rPr lang="en-US" sz="2200" b="1" i="0" u="none" strike="noStrike">
                <a:solidFill>
                  <a:srgbClr val="C00000"/>
                </a:solidFill>
                <a:effectLst/>
              </a:rPr>
              <a:t>41 “affected counties” in Texas.* </a:t>
            </a:r>
            <a:r>
              <a:rPr lang="en-US" sz="2200" b="0" i="0" u="none" strike="noStrike">
                <a:solidFill>
                  <a:srgbClr val="000000"/>
                </a:solidFill>
                <a:effectLst/>
              </a:rPr>
              <a:t>Political subdivisions include cities, counties, water districts, and other local government entities.</a:t>
            </a:r>
            <a:endParaRPr lang="en-US" sz="2200" b="0">
              <a:effectLst/>
            </a:endParaRPr>
          </a:p>
          <a:p>
            <a:pPr rtl="0">
              <a:spcBef>
                <a:spcPts val="0"/>
              </a:spcBef>
              <a:spcAft>
                <a:spcPts val="0"/>
              </a:spcAft>
            </a:pPr>
            <a:br>
              <a:rPr lang="en-US" sz="2200" b="1" i="0" u="none" strike="noStrike">
                <a:solidFill>
                  <a:srgbClr val="000000"/>
                </a:solidFill>
                <a:effectLst/>
              </a:rPr>
            </a:br>
            <a:r>
              <a:rPr lang="en-US" sz="2200" b="1" i="0" u="none" strike="noStrike">
                <a:solidFill>
                  <a:srgbClr val="70AD47"/>
                </a:solidFill>
                <a:effectLst/>
              </a:rPr>
              <a:t>Requirements:</a:t>
            </a:r>
            <a:r>
              <a:rPr lang="en-US" sz="2200" b="0" i="0" u="none" strike="noStrike">
                <a:solidFill>
                  <a:srgbClr val="70AD47"/>
                </a:solidFill>
                <a:effectLst/>
              </a:rPr>
              <a:t> </a:t>
            </a:r>
            <a:r>
              <a:rPr lang="en-US" sz="2200" b="0" i="0" u="none" strike="noStrike">
                <a:solidFill>
                  <a:srgbClr val="000000"/>
                </a:solidFill>
                <a:effectLst/>
              </a:rPr>
              <a:t>Establish a</a:t>
            </a:r>
            <a:r>
              <a:rPr lang="en-US" sz="2200" b="0" i="0" u="none" strike="noStrike">
                <a:solidFill>
                  <a:srgbClr val="C00000"/>
                </a:solidFill>
                <a:effectLst/>
              </a:rPr>
              <a:t> </a:t>
            </a:r>
            <a:r>
              <a:rPr lang="en-US" sz="2200" b="1" i="0" u="none" strike="noStrike">
                <a:solidFill>
                  <a:srgbClr val="C00000"/>
                </a:solidFill>
                <a:effectLst/>
              </a:rPr>
              <a:t>goal of reducing electric consumption by at least 5% each state fiscal year for 7 years</a:t>
            </a:r>
            <a:r>
              <a:rPr lang="en-US" sz="2200" b="1" i="0" u="none" strike="noStrike">
                <a:solidFill>
                  <a:srgbClr val="000000"/>
                </a:solidFill>
                <a:effectLst/>
              </a:rPr>
              <a:t> </a:t>
            </a:r>
            <a:r>
              <a:rPr lang="en-US" sz="2200" b="0" i="0" u="none" strike="noStrike">
                <a:solidFill>
                  <a:srgbClr val="000000"/>
                </a:solidFill>
                <a:effectLst/>
              </a:rPr>
              <a:t>beginning September 1, 2019, </a:t>
            </a:r>
            <a:r>
              <a:rPr lang="en-US" sz="2200" b="1" i="0" u="none" strike="noStrike">
                <a:solidFill>
                  <a:srgbClr val="C00000"/>
                </a:solidFill>
                <a:effectLst/>
              </a:rPr>
              <a:t>and submit an annual report </a:t>
            </a:r>
            <a:r>
              <a:rPr lang="en-US" sz="2200" b="0" i="0" u="none" strike="noStrike">
                <a:solidFill>
                  <a:srgbClr val="000000"/>
                </a:solidFill>
                <a:effectLst/>
              </a:rPr>
              <a:t>to SECO regarding the progress and efforts to meet the reduction goal</a:t>
            </a:r>
            <a:r>
              <a:rPr kumimoji="0" lang="en-US" sz="2200" b="1" i="0" u="none" strike="noStrike" kern="1200" cap="none" spc="0" normalizeH="0" baseline="0" noProof="0">
                <a:ln>
                  <a:noFill/>
                </a:ln>
                <a:solidFill>
                  <a:prstClr val="black"/>
                </a:solidFill>
                <a:effectLst/>
                <a:uLnTx/>
                <a:uFillTx/>
              </a:rPr>
              <a:t>  </a:t>
            </a:r>
          </a:p>
        </p:txBody>
      </p:sp>
      <p:sp>
        <p:nvSpPr>
          <p:cNvPr id="5" name="TextBox 4">
            <a:extLst>
              <a:ext uri="{FF2B5EF4-FFF2-40B4-BE49-F238E27FC236}">
                <a16:creationId xmlns:a16="http://schemas.microsoft.com/office/drawing/2014/main" id="{5222C5F4-4850-4C35-B09B-699C9758C215}"/>
              </a:ext>
            </a:extLst>
          </p:cNvPr>
          <p:cNvSpPr txBox="1"/>
          <p:nvPr/>
        </p:nvSpPr>
        <p:spPr>
          <a:xfrm>
            <a:off x="182880" y="182880"/>
            <a:ext cx="7454541" cy="707886"/>
          </a:xfrm>
          <a:prstGeom prst="rect">
            <a:avLst/>
          </a:prstGeom>
          <a:noFill/>
        </p:spPr>
        <p:txBody>
          <a:bodyPr wrap="none" rtlCol="0">
            <a:spAutoFit/>
          </a:bodyPr>
          <a:lstStyle/>
          <a:p>
            <a:r>
              <a:rPr lang="en-US" sz="4000" b="1">
                <a:solidFill>
                  <a:srgbClr val="404040"/>
                </a:solidFill>
                <a:latin typeface="+mj-lt"/>
              </a:rPr>
              <a:t>Local Government Energy Reporting</a:t>
            </a:r>
          </a:p>
        </p:txBody>
      </p:sp>
      <p:sp>
        <p:nvSpPr>
          <p:cNvPr id="6" name="TextBox 5">
            <a:extLst>
              <a:ext uri="{FF2B5EF4-FFF2-40B4-BE49-F238E27FC236}">
                <a16:creationId xmlns:a16="http://schemas.microsoft.com/office/drawing/2014/main" id="{23D87B3E-D1A7-46A4-A791-97355E444EAA}"/>
              </a:ext>
            </a:extLst>
          </p:cNvPr>
          <p:cNvSpPr txBox="1"/>
          <p:nvPr/>
        </p:nvSpPr>
        <p:spPr>
          <a:xfrm>
            <a:off x="7328609" y="5109037"/>
            <a:ext cx="4737459" cy="1200329"/>
          </a:xfrm>
          <a:prstGeom prst="rect">
            <a:avLst/>
          </a:prstGeom>
          <a:noFill/>
        </p:spPr>
        <p:txBody>
          <a:bodyPr wrap="square">
            <a:spAutoFit/>
          </a:bodyPr>
          <a:lstStyle/>
          <a:p>
            <a:pPr marL="57150" indent="-73152" rtl="0">
              <a:spcBef>
                <a:spcPts val="0"/>
              </a:spcBef>
              <a:spcAft>
                <a:spcPts val="0"/>
              </a:spcAft>
            </a:pPr>
            <a:r>
              <a:rPr lang="en-US" sz="1200" b="0" i="0" u="none" strike="noStrike">
                <a:solidFill>
                  <a:srgbClr val="000000"/>
                </a:solidFill>
                <a:effectLst/>
              </a:rPr>
              <a:t>*Bastrop, Bexar, Brazoria, Caldwell, Chambers, Collin, Comal, Dallas, Denton, El Paso, Ellis, Fort Bend, Galveston, Gregg, Guadalupe, Hardin, Harris, Harrison, Hays, Henderson, Hood, Hunt, Jefferson, Johnson, Kaufman, Liberty, Montgomery, Nueces, Orange, Parker, Rockwall, Rusk, San Patricio, Smith, Tarrant, Travis, Upshur, Waller, Williamson, Wilson, and Wise (Texas Administrative Code, Title 30, §114.629)</a:t>
            </a:r>
            <a:endParaRPr lang="en-US" sz="1200" b="0">
              <a:effectLst/>
            </a:endParaRPr>
          </a:p>
        </p:txBody>
      </p:sp>
      <p:pic>
        <p:nvPicPr>
          <p:cNvPr id="7" name="Picture 6">
            <a:extLst>
              <a:ext uri="{FF2B5EF4-FFF2-40B4-BE49-F238E27FC236}">
                <a16:creationId xmlns:a16="http://schemas.microsoft.com/office/drawing/2014/main" id="{75D39757-7CD9-41CD-A6C4-C36D0F066F36}"/>
              </a:ext>
            </a:extLst>
          </p:cNvPr>
          <p:cNvPicPr>
            <a:picLocks noChangeAspect="1"/>
          </p:cNvPicPr>
          <p:nvPr/>
        </p:nvPicPr>
        <p:blipFill>
          <a:blip r:embed="rId6"/>
          <a:stretch>
            <a:fillRect/>
          </a:stretch>
        </p:blipFill>
        <p:spPr>
          <a:xfrm>
            <a:off x="10687680" y="50547"/>
            <a:ext cx="1449520" cy="738509"/>
          </a:xfrm>
          <a:prstGeom prst="rect">
            <a:avLst/>
          </a:prstGeom>
        </p:spPr>
      </p:pic>
      <p:sp>
        <p:nvSpPr>
          <p:cNvPr id="4" name="TextBox 3">
            <a:extLst>
              <a:ext uri="{FF2B5EF4-FFF2-40B4-BE49-F238E27FC236}">
                <a16:creationId xmlns:a16="http://schemas.microsoft.com/office/drawing/2014/main" id="{C45FB8D0-374D-4C59-8D4C-E3D1E9CC59F4}"/>
              </a:ext>
            </a:extLst>
          </p:cNvPr>
          <p:cNvSpPr txBox="1"/>
          <p:nvPr/>
        </p:nvSpPr>
        <p:spPr>
          <a:xfrm>
            <a:off x="7735330" y="4137239"/>
            <a:ext cx="1671983" cy="830997"/>
          </a:xfrm>
          <a:prstGeom prst="rect">
            <a:avLst/>
          </a:prstGeom>
          <a:noFill/>
        </p:spPr>
        <p:txBody>
          <a:bodyPr wrap="square" rtlCol="0">
            <a:spAutoFit/>
          </a:bodyPr>
          <a:lstStyle/>
          <a:p>
            <a:pPr algn="ctr"/>
            <a:r>
              <a:rPr lang="en-US" sz="2400" b="1">
                <a:solidFill>
                  <a:srgbClr val="C00000"/>
                </a:solidFill>
              </a:rPr>
              <a:t>70% </a:t>
            </a:r>
            <a:r>
              <a:rPr lang="en-US" sz="2400" b="1"/>
              <a:t>of TX Population</a:t>
            </a:r>
          </a:p>
        </p:txBody>
      </p:sp>
      <p:cxnSp>
        <p:nvCxnSpPr>
          <p:cNvPr id="9" name="Straight Connector 8">
            <a:extLst>
              <a:ext uri="{FF2B5EF4-FFF2-40B4-BE49-F238E27FC236}">
                <a16:creationId xmlns:a16="http://schemas.microsoft.com/office/drawing/2014/main" id="{32BFAD56-1A2C-4972-AE74-33486E78B4E1}"/>
              </a:ext>
            </a:extLst>
          </p:cNvPr>
          <p:cNvCxnSpPr>
            <a:cxnSpLocks/>
          </p:cNvCxnSpPr>
          <p:nvPr/>
        </p:nvCxnSpPr>
        <p:spPr>
          <a:xfrm flipH="1">
            <a:off x="9334955" y="3686865"/>
            <a:ext cx="367901" cy="922206"/>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82F3F675-D6D1-41FE-8914-66D0DB001073}"/>
              </a:ext>
            </a:extLst>
          </p:cNvPr>
          <p:cNvCxnSpPr>
            <a:cxnSpLocks/>
          </p:cNvCxnSpPr>
          <p:nvPr/>
        </p:nvCxnSpPr>
        <p:spPr>
          <a:xfrm flipH="1">
            <a:off x="8622359" y="3657600"/>
            <a:ext cx="1080497" cy="38306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
        <p:nvSpPr>
          <p:cNvPr id="14" name="Slide Number Placeholder 5">
            <a:extLst>
              <a:ext uri="{FF2B5EF4-FFF2-40B4-BE49-F238E27FC236}">
                <a16:creationId xmlns:a16="http://schemas.microsoft.com/office/drawing/2014/main" id="{8A482244-9FA0-41C8-BC51-AE30706F83FC}"/>
              </a:ext>
            </a:extLst>
          </p:cNvPr>
          <p:cNvSpPr>
            <a:spLocks noGrp="1"/>
          </p:cNvSpPr>
          <p:nvPr>
            <p:ph type="sldNum" sz="quarter" idx="12"/>
          </p:nvPr>
        </p:nvSpPr>
        <p:spPr>
          <a:xfrm>
            <a:off x="10654602" y="6438788"/>
            <a:ext cx="1312025" cy="365125"/>
          </a:xfrm>
        </p:spPr>
        <p:txBody>
          <a:bodyPr/>
          <a:lstStyle/>
          <a:p>
            <a:fld id="{330EA680-D336-4FF7-8B7A-9848BB0A1C32}" type="slidenum">
              <a:rPr lang="en-US" smtClean="0"/>
              <a:t>19</a:t>
            </a:fld>
            <a:endParaRPr lang="en-US"/>
          </a:p>
        </p:txBody>
      </p:sp>
    </p:spTree>
    <p:extLst>
      <p:ext uri="{BB962C8B-B14F-4D97-AF65-F5344CB8AC3E}">
        <p14:creationId xmlns:p14="http://schemas.microsoft.com/office/powerpoint/2010/main" val="3550373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380B1-7CD4-40E7-BC1A-2A5671C3D287}"/>
              </a:ext>
            </a:extLst>
          </p:cNvPr>
          <p:cNvSpPr>
            <a:spLocks noGrp="1"/>
          </p:cNvSpPr>
          <p:nvPr>
            <p:ph type="title"/>
          </p:nvPr>
        </p:nvSpPr>
        <p:spPr/>
        <p:txBody>
          <a:bodyPr/>
          <a:lstStyle/>
          <a:p>
            <a:r>
              <a:rPr lang="en-US" b="1">
                <a:solidFill>
                  <a:srgbClr val="404040"/>
                </a:solidFill>
              </a:rPr>
              <a:t>Welcome &amp; Housekeeping</a:t>
            </a:r>
          </a:p>
        </p:txBody>
      </p:sp>
      <p:sp>
        <p:nvSpPr>
          <p:cNvPr id="3" name="Content Placeholder 2">
            <a:extLst>
              <a:ext uri="{FF2B5EF4-FFF2-40B4-BE49-F238E27FC236}">
                <a16:creationId xmlns:a16="http://schemas.microsoft.com/office/drawing/2014/main" id="{30C3CA9F-4D47-4409-BE04-E8A05322FC00}"/>
              </a:ext>
            </a:extLst>
          </p:cNvPr>
          <p:cNvSpPr>
            <a:spLocks noGrp="1"/>
          </p:cNvSpPr>
          <p:nvPr>
            <p:ph idx="1"/>
          </p:nvPr>
        </p:nvSpPr>
        <p:spPr>
          <a:xfrm>
            <a:off x="1097280" y="2036190"/>
            <a:ext cx="10058400" cy="4128940"/>
          </a:xfrm>
        </p:spPr>
        <p:txBody>
          <a:bodyPr vert="horz" lIns="0" tIns="45720" rIns="0" bIns="45720" rtlCol="0" anchor="t">
            <a:normAutofit/>
          </a:bodyPr>
          <a:lstStyle/>
          <a:p>
            <a:pPr marL="457200" indent="-457200">
              <a:spcBef>
                <a:spcPts val="1800"/>
              </a:spcBef>
              <a:buFont typeface="+mj-lt"/>
              <a:buAutoNum type="arabicPeriod"/>
            </a:pPr>
            <a:r>
              <a:rPr lang="en-US" sz="2400">
                <a:latin typeface="Calibri"/>
                <a:cs typeface="Calibri"/>
              </a:rPr>
              <a:t>Please sign in using the sign-in sheet at the front. Separately, we will send around a form attesting whether your time can be used for in-kind match.</a:t>
            </a:r>
          </a:p>
          <a:p>
            <a:pPr marL="457200" indent="-457200">
              <a:spcBef>
                <a:spcPts val="1800"/>
              </a:spcBef>
              <a:spcAft>
                <a:spcPts val="1200"/>
              </a:spcAft>
              <a:buFont typeface="+mj-lt"/>
              <a:buAutoNum type="arabicPeriod"/>
            </a:pPr>
            <a:r>
              <a:rPr lang="en-US" sz="2400">
                <a:latin typeface="Calibri"/>
                <a:cs typeface="Calibri"/>
              </a:rPr>
              <a:t>The workshop slides and audio recording will be posted on the Conserve North Texas website under News/Events </a:t>
            </a:r>
            <a:r>
              <a:rPr lang="en-US" sz="2400">
                <a:latin typeface="Calibri"/>
                <a:cs typeface="Calibri"/>
                <a:sym typeface="Wingdings" panose="05000000000000000000" pitchFamily="2" charset="2"/>
              </a:rPr>
              <a:t> Event Archive </a:t>
            </a:r>
            <a:r>
              <a:rPr lang="en-US" sz="2400">
                <a:latin typeface="Calibri"/>
                <a:cs typeface="Calibri"/>
              </a:rPr>
              <a:t>at the link below. Follow-up emails to come. </a:t>
            </a:r>
            <a:r>
              <a:rPr lang="en-US" sz="2400">
                <a:latin typeface="Calibri"/>
                <a:cs typeface="Calibri"/>
                <a:hlinkClick r:id="rId3"/>
              </a:rPr>
              <a:t>http://conservenorthtexas.org/event-archive</a:t>
            </a:r>
            <a:r>
              <a:rPr lang="en-US" sz="2400">
                <a:latin typeface="Calibri"/>
                <a:cs typeface="Calibri"/>
              </a:rPr>
              <a:t> </a:t>
            </a:r>
            <a:endParaRPr lang="en-US" sz="2400">
              <a:latin typeface="Calibri"/>
              <a:ea typeface="Calibri"/>
              <a:cs typeface="Calibri"/>
            </a:endParaRPr>
          </a:p>
          <a:p>
            <a:pPr marL="457200" indent="-457200">
              <a:spcBef>
                <a:spcPts val="1800"/>
              </a:spcBef>
              <a:buFont typeface="+mj-lt"/>
              <a:buAutoNum type="arabicPeriod"/>
            </a:pPr>
            <a:r>
              <a:rPr lang="en-US" sz="2400">
                <a:latin typeface="Calibri"/>
                <a:cs typeface="Calibri"/>
              </a:rPr>
              <a:t>Additional information and resources are included in the printed materials on the table by the door. Please take a copy!</a:t>
            </a:r>
            <a:endParaRPr lang="en-US" sz="2400">
              <a:latin typeface="Calibri"/>
              <a:ea typeface="Calibri"/>
              <a:cs typeface="Calibri"/>
            </a:endParaRPr>
          </a:p>
        </p:txBody>
      </p:sp>
      <p:sp>
        <p:nvSpPr>
          <p:cNvPr id="4" name="Slide Number Placeholder 3">
            <a:extLst>
              <a:ext uri="{FF2B5EF4-FFF2-40B4-BE49-F238E27FC236}">
                <a16:creationId xmlns:a16="http://schemas.microsoft.com/office/drawing/2014/main" id="{6DDC73F8-FC7B-2752-BDE2-D90F2E9E3AB8}"/>
              </a:ext>
            </a:extLst>
          </p:cNvPr>
          <p:cNvSpPr>
            <a:spLocks noGrp="1"/>
          </p:cNvSpPr>
          <p:nvPr>
            <p:ph type="sldNum" sz="quarter" idx="12"/>
          </p:nvPr>
        </p:nvSpPr>
        <p:spPr/>
        <p:txBody>
          <a:bodyPr/>
          <a:lstStyle/>
          <a:p>
            <a:fld id="{841D6BCB-3A8F-4398-8448-7EFD17677606}" type="slidenum">
              <a:rPr lang="en-US" smtClean="0"/>
              <a:t>2</a:t>
            </a:fld>
            <a:endParaRPr lang="en-US"/>
          </a:p>
        </p:txBody>
      </p:sp>
    </p:spTree>
    <p:extLst>
      <p:ext uri="{BB962C8B-B14F-4D97-AF65-F5344CB8AC3E}">
        <p14:creationId xmlns:p14="http://schemas.microsoft.com/office/powerpoint/2010/main" val="2744327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3EEFA6-C19F-4123-8ABA-F307A55A182B}"/>
              </a:ext>
            </a:extLst>
          </p:cNvPr>
          <p:cNvSpPr txBox="1"/>
          <p:nvPr/>
        </p:nvSpPr>
        <p:spPr>
          <a:xfrm>
            <a:off x="182880" y="182880"/>
            <a:ext cx="10525328" cy="707886"/>
          </a:xfrm>
          <a:prstGeom prst="rect">
            <a:avLst/>
          </a:prstGeom>
          <a:noFill/>
        </p:spPr>
        <p:txBody>
          <a:bodyPr wrap="square" rtlCol="0">
            <a:spAutoFit/>
          </a:bodyPr>
          <a:lstStyle/>
          <a:p>
            <a:r>
              <a:rPr lang="en-US" sz="4000" b="1">
                <a:solidFill>
                  <a:srgbClr val="404040"/>
                </a:solidFill>
                <a:latin typeface="+mj-lt"/>
              </a:rPr>
              <a:t>History and Background</a:t>
            </a:r>
          </a:p>
        </p:txBody>
      </p:sp>
      <p:sp>
        <p:nvSpPr>
          <p:cNvPr id="17" name="Rectangle 16">
            <a:extLst>
              <a:ext uri="{FF2B5EF4-FFF2-40B4-BE49-F238E27FC236}">
                <a16:creationId xmlns:a16="http://schemas.microsoft.com/office/drawing/2014/main" id="{AC53FFFB-AC1E-4E4C-942D-A429CFA0F7DF}"/>
              </a:ext>
            </a:extLst>
          </p:cNvPr>
          <p:cNvSpPr/>
          <p:nvPr/>
        </p:nvSpPr>
        <p:spPr>
          <a:xfrm>
            <a:off x="0" y="1012625"/>
            <a:ext cx="2927271" cy="3600986"/>
          </a:xfrm>
          <a:prstGeom prst="rect">
            <a:avLst/>
          </a:prstGeom>
        </p:spPr>
        <p:txBody>
          <a:bodyPr wrap="square">
            <a:spAutoFit/>
          </a:bodyPr>
          <a:lstStyle/>
          <a:p>
            <a:pPr algn="ctr"/>
            <a:r>
              <a:rPr lang="en-US" sz="2800" b="1">
                <a:solidFill>
                  <a:srgbClr val="70AD47"/>
                </a:solidFill>
              </a:rPr>
              <a:t>2001</a:t>
            </a:r>
          </a:p>
          <a:p>
            <a:pPr algn="ctr"/>
            <a:r>
              <a:rPr lang="en-US" sz="2000"/>
              <a:t>This requirement, introduced in the 77</a:t>
            </a:r>
            <a:r>
              <a:rPr lang="en-US" sz="2000" baseline="30000"/>
              <a:t>th</a:t>
            </a:r>
            <a:r>
              <a:rPr lang="en-US" sz="2000"/>
              <a:t> Legislative Session by </a:t>
            </a:r>
            <a:r>
              <a:rPr lang="en-US" sz="2000">
                <a:solidFill>
                  <a:schemeClr val="accent2"/>
                </a:solidFill>
                <a:hlinkClick r:id="rId3">
                  <a:extLst>
                    <a:ext uri="{A12FA001-AC4F-418D-AE19-62706E023703}">
                      <ahyp:hlinkClr xmlns:ahyp="http://schemas.microsoft.com/office/drawing/2018/hyperlinkcolor" val="tx"/>
                    </a:ext>
                  </a:extLst>
                </a:hlinkClick>
              </a:rPr>
              <a:t>Senate Bill 5 (SB5)</a:t>
            </a:r>
            <a:r>
              <a:rPr lang="en-US" sz="2000"/>
              <a:t>,</a:t>
            </a:r>
            <a:r>
              <a:rPr lang="en-US" sz="2000">
                <a:solidFill>
                  <a:schemeClr val="accent2"/>
                </a:solidFill>
              </a:rPr>
              <a:t> </a:t>
            </a:r>
            <a:r>
              <a:rPr lang="en-US" sz="2000"/>
              <a:t>was established to reduce air emissions associated with electricity consumption in ozone nonattainment or near nonattainment counties</a:t>
            </a:r>
          </a:p>
        </p:txBody>
      </p:sp>
      <p:sp>
        <p:nvSpPr>
          <p:cNvPr id="8" name="Rectangle 7">
            <a:extLst>
              <a:ext uri="{FF2B5EF4-FFF2-40B4-BE49-F238E27FC236}">
                <a16:creationId xmlns:a16="http://schemas.microsoft.com/office/drawing/2014/main" id="{ED22312E-FB4D-4182-9034-FE15F7A38B39}"/>
              </a:ext>
            </a:extLst>
          </p:cNvPr>
          <p:cNvSpPr/>
          <p:nvPr/>
        </p:nvSpPr>
        <p:spPr>
          <a:xfrm>
            <a:off x="2927271" y="1609324"/>
            <a:ext cx="2735790" cy="2369880"/>
          </a:xfrm>
          <a:prstGeom prst="rect">
            <a:avLst/>
          </a:prstGeom>
        </p:spPr>
        <p:txBody>
          <a:bodyPr wrap="square">
            <a:spAutoFit/>
          </a:bodyPr>
          <a:lstStyle/>
          <a:p>
            <a:pPr algn="ctr"/>
            <a:r>
              <a:rPr lang="en-US" sz="2800" b="1">
                <a:solidFill>
                  <a:srgbClr val="70AD47"/>
                </a:solidFill>
              </a:rPr>
              <a:t>2007</a:t>
            </a:r>
          </a:p>
          <a:p>
            <a:pPr algn="ctr"/>
            <a:r>
              <a:rPr lang="en-US" sz="2000"/>
              <a:t>The 80</a:t>
            </a:r>
            <a:r>
              <a:rPr lang="en-US" sz="2000" baseline="30000"/>
              <a:t>th</a:t>
            </a:r>
            <a:r>
              <a:rPr lang="en-US" sz="2000"/>
              <a:t> Legislature passed </a:t>
            </a:r>
            <a:r>
              <a:rPr lang="en-US" sz="2000">
                <a:solidFill>
                  <a:schemeClr val="accent2"/>
                </a:solidFill>
                <a:hlinkClick r:id="rId4">
                  <a:extLst>
                    <a:ext uri="{A12FA001-AC4F-418D-AE19-62706E023703}">
                      <ahyp:hlinkClr xmlns:ahyp="http://schemas.microsoft.com/office/drawing/2018/hyperlinkcolor" val="tx"/>
                    </a:ext>
                  </a:extLst>
                </a:hlinkClick>
              </a:rPr>
              <a:t>SB12</a:t>
            </a:r>
            <a:r>
              <a:rPr lang="en-US" sz="2000"/>
              <a:t>,</a:t>
            </a:r>
            <a:r>
              <a:rPr lang="en-US" sz="2000">
                <a:solidFill>
                  <a:schemeClr val="accent2"/>
                </a:solidFill>
              </a:rPr>
              <a:t> </a:t>
            </a:r>
            <a:r>
              <a:rPr lang="en-US" sz="2000"/>
              <a:t>extended for entities to establish a goal to reduce electric consumption by 5% out to 2011</a:t>
            </a:r>
          </a:p>
        </p:txBody>
      </p:sp>
      <p:sp>
        <p:nvSpPr>
          <p:cNvPr id="9" name="Rectangle 8">
            <a:extLst>
              <a:ext uri="{FF2B5EF4-FFF2-40B4-BE49-F238E27FC236}">
                <a16:creationId xmlns:a16="http://schemas.microsoft.com/office/drawing/2014/main" id="{3D708568-9B85-4C21-AE5A-00260DEAD8FD}"/>
              </a:ext>
            </a:extLst>
          </p:cNvPr>
          <p:cNvSpPr/>
          <p:nvPr/>
        </p:nvSpPr>
        <p:spPr>
          <a:xfrm>
            <a:off x="5663061" y="2162527"/>
            <a:ext cx="2927270" cy="2985433"/>
          </a:xfrm>
          <a:prstGeom prst="rect">
            <a:avLst/>
          </a:prstGeom>
        </p:spPr>
        <p:txBody>
          <a:bodyPr wrap="square">
            <a:spAutoFit/>
          </a:bodyPr>
          <a:lstStyle/>
          <a:p>
            <a:pPr algn="ctr"/>
            <a:r>
              <a:rPr lang="en-US" sz="2800" b="1">
                <a:solidFill>
                  <a:srgbClr val="70AD47"/>
                </a:solidFill>
              </a:rPr>
              <a:t>2011</a:t>
            </a:r>
          </a:p>
          <a:p>
            <a:pPr algn="ctr"/>
            <a:r>
              <a:rPr lang="en-US" sz="2000"/>
              <a:t>In the 82</a:t>
            </a:r>
            <a:r>
              <a:rPr lang="en-US" sz="2000" baseline="30000"/>
              <a:t>nd</a:t>
            </a:r>
            <a:r>
              <a:rPr lang="en-US" sz="2000"/>
              <a:t> Legislature, the passage of </a:t>
            </a:r>
            <a:r>
              <a:rPr lang="en-US" sz="2000">
                <a:solidFill>
                  <a:schemeClr val="accent2"/>
                </a:solidFill>
                <a:hlinkClick r:id="rId5">
                  <a:extLst>
                    <a:ext uri="{A12FA001-AC4F-418D-AE19-62706E023703}">
                      <ahyp:hlinkClr xmlns:ahyp="http://schemas.microsoft.com/office/drawing/2018/hyperlinkcolor" val="tx"/>
                    </a:ext>
                  </a:extLst>
                </a:hlinkClick>
              </a:rPr>
              <a:t>SB898</a:t>
            </a:r>
            <a:r>
              <a:rPr lang="en-US" sz="2000">
                <a:solidFill>
                  <a:schemeClr val="accent2"/>
                </a:solidFill>
              </a:rPr>
              <a:t> </a:t>
            </a:r>
            <a:r>
              <a:rPr lang="en-US" sz="2000"/>
              <a:t>signified the continuance of establishing an energy reduction goal out to 2021. Allowed for exemption certification requests</a:t>
            </a:r>
          </a:p>
        </p:txBody>
      </p:sp>
      <p:sp>
        <p:nvSpPr>
          <p:cNvPr id="10" name="Rectangle 9">
            <a:extLst>
              <a:ext uri="{FF2B5EF4-FFF2-40B4-BE49-F238E27FC236}">
                <a16:creationId xmlns:a16="http://schemas.microsoft.com/office/drawing/2014/main" id="{AFFC89E0-3BD2-44CA-99B3-45261D9546CE}"/>
              </a:ext>
            </a:extLst>
          </p:cNvPr>
          <p:cNvSpPr/>
          <p:nvPr/>
        </p:nvSpPr>
        <p:spPr>
          <a:xfrm>
            <a:off x="8643951" y="2740097"/>
            <a:ext cx="3474701" cy="2985433"/>
          </a:xfrm>
          <a:prstGeom prst="rect">
            <a:avLst/>
          </a:prstGeom>
        </p:spPr>
        <p:txBody>
          <a:bodyPr wrap="square">
            <a:spAutoFit/>
          </a:bodyPr>
          <a:lstStyle/>
          <a:p>
            <a:pPr algn="ctr"/>
            <a:r>
              <a:rPr lang="en-US" sz="2800" b="1">
                <a:solidFill>
                  <a:srgbClr val="70AD47"/>
                </a:solidFill>
              </a:rPr>
              <a:t>2019</a:t>
            </a:r>
          </a:p>
          <a:p>
            <a:pPr algn="ctr"/>
            <a:r>
              <a:rPr lang="en-US" sz="2000">
                <a:solidFill>
                  <a:schemeClr val="accent2"/>
                </a:solidFill>
                <a:hlinkClick r:id="rId6">
                  <a:extLst>
                    <a:ext uri="{A12FA001-AC4F-418D-AE19-62706E023703}">
                      <ahyp:hlinkClr xmlns:ahyp="http://schemas.microsoft.com/office/drawing/2018/hyperlinkcolor" val="tx"/>
                    </a:ext>
                  </a:extLst>
                </a:hlinkClick>
              </a:rPr>
              <a:t>SB241</a:t>
            </a:r>
            <a:r>
              <a:rPr lang="en-US" sz="2000">
                <a:solidFill>
                  <a:schemeClr val="accent2"/>
                </a:solidFill>
              </a:rPr>
              <a:t> </a:t>
            </a:r>
            <a:r>
              <a:rPr lang="en-US" sz="2000"/>
              <a:t>passed in the 86</a:t>
            </a:r>
            <a:r>
              <a:rPr lang="en-US" sz="2000" baseline="30000"/>
              <a:t>th</a:t>
            </a:r>
            <a:r>
              <a:rPr lang="en-US" sz="2000"/>
              <a:t>  Legislature set 2019 as the baseline year for establishing a 5% reduction goal and extended the timeline for local governments to establish a goal to reduce electric consumption out to </a:t>
            </a:r>
            <a:r>
              <a:rPr lang="en-US" sz="2000" b="1"/>
              <a:t>2026</a:t>
            </a:r>
          </a:p>
        </p:txBody>
      </p:sp>
      <p:sp>
        <p:nvSpPr>
          <p:cNvPr id="3" name="TextBox 2">
            <a:extLst>
              <a:ext uri="{FF2B5EF4-FFF2-40B4-BE49-F238E27FC236}">
                <a16:creationId xmlns:a16="http://schemas.microsoft.com/office/drawing/2014/main" id="{7B83309B-F8F5-4500-85AB-B78A74A7C949}"/>
              </a:ext>
            </a:extLst>
          </p:cNvPr>
          <p:cNvSpPr txBox="1"/>
          <p:nvPr/>
        </p:nvSpPr>
        <p:spPr>
          <a:xfrm>
            <a:off x="962319" y="5913790"/>
            <a:ext cx="10267363" cy="400110"/>
          </a:xfrm>
          <a:prstGeom prst="rect">
            <a:avLst/>
          </a:prstGeom>
          <a:noFill/>
        </p:spPr>
        <p:txBody>
          <a:bodyPr wrap="none" rtlCol="0">
            <a:spAutoFit/>
          </a:bodyPr>
          <a:lstStyle/>
          <a:p>
            <a:r>
              <a:rPr lang="en-US" sz="2000"/>
              <a:t>For full history, visit SECO’s “</a:t>
            </a:r>
            <a:r>
              <a:rPr lang="en-US" sz="2000" b="1"/>
              <a:t>History of Legislation for Public Sector Energy Reporting” </a:t>
            </a:r>
            <a:r>
              <a:rPr lang="en-US" sz="2000" b="1">
                <a:solidFill>
                  <a:srgbClr val="F37C37"/>
                </a:solidFill>
                <a:hlinkClick r:id="rId7">
                  <a:extLst>
                    <a:ext uri="{A12FA001-AC4F-418D-AE19-62706E023703}">
                      <ahyp:hlinkClr xmlns:ahyp="http://schemas.microsoft.com/office/drawing/2018/hyperlinkcolor" val="tx"/>
                    </a:ext>
                  </a:extLst>
                </a:hlinkClick>
              </a:rPr>
              <a:t>webpage</a:t>
            </a:r>
            <a:r>
              <a:rPr lang="en-US" sz="2000"/>
              <a:t>.</a:t>
            </a:r>
          </a:p>
        </p:txBody>
      </p:sp>
      <p:pic>
        <p:nvPicPr>
          <p:cNvPr id="11" name="Picture 10">
            <a:extLst>
              <a:ext uri="{FF2B5EF4-FFF2-40B4-BE49-F238E27FC236}">
                <a16:creationId xmlns:a16="http://schemas.microsoft.com/office/drawing/2014/main" id="{01E6CF92-B831-4AFE-A926-AD3DEC537A54}"/>
              </a:ext>
            </a:extLst>
          </p:cNvPr>
          <p:cNvPicPr>
            <a:picLocks noChangeAspect="1"/>
          </p:cNvPicPr>
          <p:nvPr/>
        </p:nvPicPr>
        <p:blipFill>
          <a:blip r:embed="rId8"/>
          <a:stretch>
            <a:fillRect/>
          </a:stretch>
        </p:blipFill>
        <p:spPr>
          <a:xfrm>
            <a:off x="10078924" y="50547"/>
            <a:ext cx="2058276" cy="1048661"/>
          </a:xfrm>
          <a:prstGeom prst="rect">
            <a:avLst/>
          </a:prstGeom>
        </p:spPr>
      </p:pic>
      <p:sp>
        <p:nvSpPr>
          <p:cNvPr id="12" name="Slide Number Placeholder 5">
            <a:extLst>
              <a:ext uri="{FF2B5EF4-FFF2-40B4-BE49-F238E27FC236}">
                <a16:creationId xmlns:a16="http://schemas.microsoft.com/office/drawing/2014/main" id="{CB521C1F-55FB-4F7A-8CC9-1B7AD67DB907}"/>
              </a:ext>
            </a:extLst>
          </p:cNvPr>
          <p:cNvSpPr>
            <a:spLocks noGrp="1"/>
          </p:cNvSpPr>
          <p:nvPr>
            <p:ph type="sldNum" sz="quarter" idx="12"/>
          </p:nvPr>
        </p:nvSpPr>
        <p:spPr>
          <a:xfrm>
            <a:off x="10654602" y="6438788"/>
            <a:ext cx="1312025" cy="365125"/>
          </a:xfrm>
        </p:spPr>
        <p:txBody>
          <a:bodyPr/>
          <a:lstStyle/>
          <a:p>
            <a:fld id="{330EA680-D336-4FF7-8B7A-9848BB0A1C32}" type="slidenum">
              <a:rPr lang="en-US" smtClean="0"/>
              <a:t>20</a:t>
            </a:fld>
            <a:endParaRPr lang="en-US"/>
          </a:p>
        </p:txBody>
      </p:sp>
      <p:pic>
        <p:nvPicPr>
          <p:cNvPr id="2" name="Picture 1">
            <a:extLst>
              <a:ext uri="{FF2B5EF4-FFF2-40B4-BE49-F238E27FC236}">
                <a16:creationId xmlns:a16="http://schemas.microsoft.com/office/drawing/2014/main" id="{0AB4D362-64CD-EAC1-AE20-3F360EA4BE2E}"/>
              </a:ext>
            </a:extLst>
          </p:cNvPr>
          <p:cNvPicPr>
            <a:picLocks noChangeAspect="1"/>
          </p:cNvPicPr>
          <p:nvPr/>
        </p:nvPicPr>
        <p:blipFill rotWithShape="1">
          <a:blip r:embed="rId9"/>
          <a:srcRect b="30114"/>
          <a:stretch/>
        </p:blipFill>
        <p:spPr>
          <a:xfrm>
            <a:off x="11731752" y="5994167"/>
            <a:ext cx="460248" cy="323489"/>
          </a:xfrm>
          <a:prstGeom prst="rect">
            <a:avLst/>
          </a:prstGeom>
        </p:spPr>
      </p:pic>
    </p:spTree>
    <p:extLst>
      <p:ext uri="{BB962C8B-B14F-4D97-AF65-F5344CB8AC3E}">
        <p14:creationId xmlns:p14="http://schemas.microsoft.com/office/powerpoint/2010/main" val="1687547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a:extLst>
              <a:ext uri="{FF2B5EF4-FFF2-40B4-BE49-F238E27FC236}">
                <a16:creationId xmlns:a16="http://schemas.microsoft.com/office/drawing/2014/main" id="{57CD31AB-11A3-46A9-874B-472F5D6A4CA0}"/>
              </a:ext>
            </a:extLst>
          </p:cNvPr>
          <p:cNvSpPr txBox="1"/>
          <p:nvPr/>
        </p:nvSpPr>
        <p:spPr>
          <a:xfrm>
            <a:off x="182880" y="182880"/>
            <a:ext cx="11763358" cy="707886"/>
          </a:xfrm>
          <a:prstGeom prst="rect">
            <a:avLst/>
          </a:prstGeom>
          <a:noFill/>
        </p:spPr>
        <p:txBody>
          <a:bodyPr wrap="square" rtlCol="0">
            <a:spAutoFit/>
          </a:bodyPr>
          <a:lstStyle/>
          <a:p>
            <a:r>
              <a:rPr lang="en-US" sz="4000" b="1">
                <a:solidFill>
                  <a:srgbClr val="404040"/>
                </a:solidFill>
                <a:latin typeface="+mj-lt"/>
              </a:rPr>
              <a:t>Impacts for State Air Quality</a:t>
            </a:r>
          </a:p>
        </p:txBody>
      </p:sp>
      <p:graphicFrame>
        <p:nvGraphicFramePr>
          <p:cNvPr id="12" name="Diagram 11">
            <a:extLst>
              <a:ext uri="{FF2B5EF4-FFF2-40B4-BE49-F238E27FC236}">
                <a16:creationId xmlns:a16="http://schemas.microsoft.com/office/drawing/2014/main" id="{49EEB2E0-8F5B-4AC8-B07D-6A975AA1D069}"/>
              </a:ext>
            </a:extLst>
          </p:cNvPr>
          <p:cNvGraphicFramePr/>
          <p:nvPr/>
        </p:nvGraphicFramePr>
        <p:xfrm>
          <a:off x="256765" y="783302"/>
          <a:ext cx="8354893" cy="55270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8A823C8C-EE53-4D2B-A1BC-57E6F06077E3}"/>
              </a:ext>
            </a:extLst>
          </p:cNvPr>
          <p:cNvSpPr txBox="1"/>
          <p:nvPr/>
        </p:nvSpPr>
        <p:spPr>
          <a:xfrm>
            <a:off x="123567" y="6519091"/>
            <a:ext cx="7096836" cy="276999"/>
          </a:xfrm>
          <a:prstGeom prst="rect">
            <a:avLst/>
          </a:prstGeom>
          <a:noFill/>
        </p:spPr>
        <p:txBody>
          <a:bodyPr wrap="square" rtlCol="0">
            <a:spAutoFit/>
          </a:bodyPr>
          <a:lstStyle/>
          <a:p>
            <a:r>
              <a:rPr lang="en-US" sz="1200" b="1">
                <a:solidFill>
                  <a:schemeClr val="bg1"/>
                </a:solidFill>
              </a:rPr>
              <a:t>Source</a:t>
            </a:r>
            <a:r>
              <a:rPr lang="en-US" sz="1200">
                <a:solidFill>
                  <a:schemeClr val="bg1"/>
                </a:solidFill>
              </a:rPr>
              <a:t>: ESL, </a:t>
            </a:r>
            <a:r>
              <a:rPr lang="en-US" sz="1200">
                <a:solidFill>
                  <a:schemeClr val="bg1"/>
                </a:solidFill>
                <a:hlinkClick r:id="rId8">
                  <a:extLst>
                    <a:ext uri="{A12FA001-AC4F-418D-AE19-62706E023703}">
                      <ahyp:hlinkClr xmlns:ahyp="http://schemas.microsoft.com/office/drawing/2018/hyperlinkcolor" val="tx"/>
                    </a:ext>
                  </a:extLst>
                </a:hlinkClick>
              </a:rPr>
              <a:t>“</a:t>
            </a:r>
            <a:r>
              <a:rPr lang="en-US" sz="1200" b="0" i="0">
                <a:solidFill>
                  <a:schemeClr val="bg1"/>
                </a:solidFill>
                <a:effectLst/>
                <a:hlinkClick r:id="rId8">
                  <a:extLst>
                    <a:ext uri="{A12FA001-AC4F-418D-AE19-62706E023703}">
                      <ahyp:hlinkClr xmlns:ahyp="http://schemas.microsoft.com/office/drawing/2018/hyperlinkcolor" val="tx"/>
                    </a:ext>
                  </a:extLst>
                </a:hlinkClick>
              </a:rPr>
              <a:t>Energy Efficiency and Renewable Energy Impacts on NOx Emission Reductions in Texas</a:t>
            </a:r>
            <a:r>
              <a:rPr lang="en-US" sz="1200">
                <a:solidFill>
                  <a:schemeClr val="bg1"/>
                </a:solidFill>
                <a:hlinkClick r:id="rId8">
                  <a:extLst>
                    <a:ext uri="{A12FA001-AC4F-418D-AE19-62706E023703}">
                      <ahyp:hlinkClr xmlns:ahyp="http://schemas.microsoft.com/office/drawing/2018/hyperlinkcolor" val="tx"/>
                    </a:ext>
                  </a:extLst>
                </a:hlinkClick>
              </a:rPr>
              <a:t>”</a:t>
            </a:r>
            <a:endParaRPr lang="en-US" sz="1200">
              <a:solidFill>
                <a:schemeClr val="bg1"/>
              </a:solidFill>
            </a:endParaRPr>
          </a:p>
        </p:txBody>
      </p:sp>
      <p:cxnSp>
        <p:nvCxnSpPr>
          <p:cNvPr id="17" name="Straight Connector 16">
            <a:extLst>
              <a:ext uri="{FF2B5EF4-FFF2-40B4-BE49-F238E27FC236}">
                <a16:creationId xmlns:a16="http://schemas.microsoft.com/office/drawing/2014/main" id="{B504B02B-3183-48F9-85E7-70B4C9221C85}"/>
              </a:ext>
            </a:extLst>
          </p:cNvPr>
          <p:cNvCxnSpPr>
            <a:cxnSpLocks/>
          </p:cNvCxnSpPr>
          <p:nvPr/>
        </p:nvCxnSpPr>
        <p:spPr>
          <a:xfrm flipV="1">
            <a:off x="7654548" y="2615283"/>
            <a:ext cx="1037230" cy="1393815"/>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6393AFB-E210-4A88-9371-131FFAE74B18}"/>
              </a:ext>
            </a:extLst>
          </p:cNvPr>
          <p:cNvCxnSpPr>
            <a:cxnSpLocks/>
          </p:cNvCxnSpPr>
          <p:nvPr/>
        </p:nvCxnSpPr>
        <p:spPr>
          <a:xfrm flipV="1">
            <a:off x="7654547" y="3774683"/>
            <a:ext cx="1037231" cy="234413"/>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44651C87-F06A-4DE3-B4B9-294E1464397D}"/>
              </a:ext>
            </a:extLst>
          </p:cNvPr>
          <p:cNvSpPr/>
          <p:nvPr/>
        </p:nvSpPr>
        <p:spPr>
          <a:xfrm>
            <a:off x="8611659" y="2469552"/>
            <a:ext cx="2953479" cy="1400291"/>
          </a:xfrm>
          <a:prstGeom prst="round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4800" b="1">
                <a:solidFill>
                  <a:schemeClr val="bg1"/>
                </a:solidFill>
              </a:rPr>
              <a:t>1.58 </a:t>
            </a:r>
          </a:p>
          <a:p>
            <a:pPr algn="ctr"/>
            <a:r>
              <a:rPr lang="en-US" sz="2400" b="1">
                <a:solidFill>
                  <a:schemeClr val="bg1"/>
                </a:solidFill>
              </a:rPr>
              <a:t>Tons per day NO</a:t>
            </a:r>
            <a:r>
              <a:rPr lang="en-US" sz="2400" b="1" baseline="-25000">
                <a:solidFill>
                  <a:schemeClr val="bg1"/>
                </a:solidFill>
              </a:rPr>
              <a:t>X</a:t>
            </a:r>
            <a:r>
              <a:rPr lang="en-US" sz="2400" b="1">
                <a:solidFill>
                  <a:schemeClr val="bg1"/>
                </a:solidFill>
              </a:rPr>
              <a:t> Reduced in 2019</a:t>
            </a:r>
          </a:p>
        </p:txBody>
      </p:sp>
      <p:sp>
        <p:nvSpPr>
          <p:cNvPr id="11" name="Slide Number Placeholder 5">
            <a:extLst>
              <a:ext uri="{FF2B5EF4-FFF2-40B4-BE49-F238E27FC236}">
                <a16:creationId xmlns:a16="http://schemas.microsoft.com/office/drawing/2014/main" id="{7EBB9B46-D7C5-4BA1-A742-3A01E5313ED9}"/>
              </a:ext>
            </a:extLst>
          </p:cNvPr>
          <p:cNvSpPr>
            <a:spLocks noGrp="1"/>
          </p:cNvSpPr>
          <p:nvPr>
            <p:ph type="sldNum" sz="quarter" idx="12"/>
          </p:nvPr>
        </p:nvSpPr>
        <p:spPr>
          <a:xfrm>
            <a:off x="10654602" y="6438788"/>
            <a:ext cx="1312025" cy="365125"/>
          </a:xfrm>
        </p:spPr>
        <p:txBody>
          <a:bodyPr/>
          <a:lstStyle/>
          <a:p>
            <a:fld id="{330EA680-D336-4FF7-8B7A-9848BB0A1C32}" type="slidenum">
              <a:rPr lang="en-US" smtClean="0"/>
              <a:t>21</a:t>
            </a:fld>
            <a:endParaRPr lang="en-US"/>
          </a:p>
        </p:txBody>
      </p:sp>
      <p:pic>
        <p:nvPicPr>
          <p:cNvPr id="2" name="Picture 1">
            <a:extLst>
              <a:ext uri="{FF2B5EF4-FFF2-40B4-BE49-F238E27FC236}">
                <a16:creationId xmlns:a16="http://schemas.microsoft.com/office/drawing/2014/main" id="{8D80F0F0-ECF1-8D24-3EBA-403193892A70}"/>
              </a:ext>
            </a:extLst>
          </p:cNvPr>
          <p:cNvPicPr>
            <a:picLocks noChangeAspect="1"/>
          </p:cNvPicPr>
          <p:nvPr/>
        </p:nvPicPr>
        <p:blipFill rotWithShape="1">
          <a:blip r:embed="rId9"/>
          <a:srcRect b="30114"/>
          <a:stretch/>
        </p:blipFill>
        <p:spPr>
          <a:xfrm>
            <a:off x="11731752" y="5994167"/>
            <a:ext cx="460248" cy="323489"/>
          </a:xfrm>
          <a:prstGeom prst="rect">
            <a:avLst/>
          </a:prstGeom>
        </p:spPr>
      </p:pic>
    </p:spTree>
    <p:extLst>
      <p:ext uri="{BB962C8B-B14F-4D97-AF65-F5344CB8AC3E}">
        <p14:creationId xmlns:p14="http://schemas.microsoft.com/office/powerpoint/2010/main" val="3664711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9DF966-F2FC-4F0C-8008-C6EAC98E2E2F}"/>
              </a:ext>
            </a:extLst>
          </p:cNvPr>
          <p:cNvSpPr txBox="1"/>
          <p:nvPr/>
        </p:nvSpPr>
        <p:spPr>
          <a:xfrm>
            <a:off x="182880" y="182880"/>
            <a:ext cx="11763358" cy="707886"/>
          </a:xfrm>
          <a:prstGeom prst="rect">
            <a:avLst/>
          </a:prstGeom>
          <a:noFill/>
        </p:spPr>
        <p:txBody>
          <a:bodyPr wrap="square" rtlCol="0">
            <a:spAutoFit/>
          </a:bodyPr>
          <a:lstStyle/>
          <a:p>
            <a:r>
              <a:rPr lang="en-US" sz="4000" b="1">
                <a:solidFill>
                  <a:srgbClr val="404040"/>
                </a:solidFill>
                <a:latin typeface="+mj-lt"/>
              </a:rPr>
              <a:t>Impacts for Local Governments</a:t>
            </a:r>
          </a:p>
        </p:txBody>
      </p:sp>
      <p:graphicFrame>
        <p:nvGraphicFramePr>
          <p:cNvPr id="7" name="Diagram 6">
            <a:extLst>
              <a:ext uri="{FF2B5EF4-FFF2-40B4-BE49-F238E27FC236}">
                <a16:creationId xmlns:a16="http://schemas.microsoft.com/office/drawing/2014/main" id="{B0E6C936-58E3-446F-B8CC-AE49FBB76EE0}"/>
              </a:ext>
            </a:extLst>
          </p:cNvPr>
          <p:cNvGraphicFramePr/>
          <p:nvPr/>
        </p:nvGraphicFramePr>
        <p:xfrm>
          <a:off x="1592839" y="975227"/>
          <a:ext cx="10834022" cy="5409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3" descr="Bar chart with solid fill">
            <a:extLst>
              <a:ext uri="{FF2B5EF4-FFF2-40B4-BE49-F238E27FC236}">
                <a16:creationId xmlns:a16="http://schemas.microsoft.com/office/drawing/2014/main" id="{BC2BB1CA-1AE5-4D85-8A47-DDEC0CFB7B6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3354" y="1081849"/>
            <a:ext cx="1098754" cy="1098754"/>
          </a:xfrm>
          <a:prstGeom prst="rect">
            <a:avLst/>
          </a:prstGeom>
        </p:spPr>
      </p:pic>
      <p:pic>
        <p:nvPicPr>
          <p:cNvPr id="6" name="Graphic 5" descr="Battery charging with solid fill">
            <a:extLst>
              <a:ext uri="{FF2B5EF4-FFF2-40B4-BE49-F238E27FC236}">
                <a16:creationId xmlns:a16="http://schemas.microsoft.com/office/drawing/2014/main" id="{360787BB-7469-4D3C-A9A9-2D45C7B4A9A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45531" y="3725370"/>
            <a:ext cx="1006577" cy="1006577"/>
          </a:xfrm>
          <a:prstGeom prst="rect">
            <a:avLst/>
          </a:prstGeom>
        </p:spPr>
      </p:pic>
      <p:pic>
        <p:nvPicPr>
          <p:cNvPr id="9" name="Graphic 8" descr="Money with solid fill">
            <a:extLst>
              <a:ext uri="{FF2B5EF4-FFF2-40B4-BE49-F238E27FC236}">
                <a16:creationId xmlns:a16="http://schemas.microsoft.com/office/drawing/2014/main" id="{56D30594-E40F-4C56-BE72-6C386AAC10E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99442" y="5080872"/>
            <a:ext cx="914400" cy="914400"/>
          </a:xfrm>
          <a:prstGeom prst="rect">
            <a:avLst/>
          </a:prstGeom>
        </p:spPr>
      </p:pic>
      <p:pic>
        <p:nvPicPr>
          <p:cNvPr id="12" name="Picture 11">
            <a:extLst>
              <a:ext uri="{FF2B5EF4-FFF2-40B4-BE49-F238E27FC236}">
                <a16:creationId xmlns:a16="http://schemas.microsoft.com/office/drawing/2014/main" id="{5F91E7D0-7AD4-4C7C-96BD-293807344B8D}"/>
              </a:ext>
            </a:extLst>
          </p:cNvPr>
          <p:cNvPicPr>
            <a:picLocks noChangeAspect="1"/>
          </p:cNvPicPr>
          <p:nvPr/>
        </p:nvPicPr>
        <p:blipFill>
          <a:blip r:embed="rId14"/>
          <a:stretch>
            <a:fillRect/>
          </a:stretch>
        </p:blipFill>
        <p:spPr>
          <a:xfrm>
            <a:off x="60223" y="2447944"/>
            <a:ext cx="1592838" cy="811286"/>
          </a:xfrm>
          <a:prstGeom prst="rect">
            <a:avLst/>
          </a:prstGeom>
        </p:spPr>
      </p:pic>
      <p:sp>
        <p:nvSpPr>
          <p:cNvPr id="11" name="Slide Number Placeholder 5">
            <a:extLst>
              <a:ext uri="{FF2B5EF4-FFF2-40B4-BE49-F238E27FC236}">
                <a16:creationId xmlns:a16="http://schemas.microsoft.com/office/drawing/2014/main" id="{7128D128-4FF5-43D5-9620-316141412777}"/>
              </a:ext>
            </a:extLst>
          </p:cNvPr>
          <p:cNvSpPr>
            <a:spLocks noGrp="1"/>
          </p:cNvSpPr>
          <p:nvPr>
            <p:ph type="sldNum" sz="quarter" idx="12"/>
          </p:nvPr>
        </p:nvSpPr>
        <p:spPr>
          <a:xfrm>
            <a:off x="10654602" y="6438788"/>
            <a:ext cx="1312025" cy="365125"/>
          </a:xfrm>
        </p:spPr>
        <p:txBody>
          <a:bodyPr/>
          <a:lstStyle/>
          <a:p>
            <a:fld id="{330EA680-D336-4FF7-8B7A-9848BB0A1C32}" type="slidenum">
              <a:rPr lang="en-US" smtClean="0"/>
              <a:t>22</a:t>
            </a:fld>
            <a:endParaRPr lang="en-US"/>
          </a:p>
        </p:txBody>
      </p:sp>
      <p:pic>
        <p:nvPicPr>
          <p:cNvPr id="2" name="Picture 1">
            <a:extLst>
              <a:ext uri="{FF2B5EF4-FFF2-40B4-BE49-F238E27FC236}">
                <a16:creationId xmlns:a16="http://schemas.microsoft.com/office/drawing/2014/main" id="{4C0B206A-0223-BBC4-FCB3-A20D1AD40568}"/>
              </a:ext>
            </a:extLst>
          </p:cNvPr>
          <p:cNvPicPr>
            <a:picLocks noChangeAspect="1"/>
          </p:cNvPicPr>
          <p:nvPr/>
        </p:nvPicPr>
        <p:blipFill rotWithShape="1">
          <a:blip r:embed="rId15"/>
          <a:srcRect b="30114"/>
          <a:stretch/>
        </p:blipFill>
        <p:spPr>
          <a:xfrm>
            <a:off x="11731752" y="5994167"/>
            <a:ext cx="460248" cy="323489"/>
          </a:xfrm>
          <a:prstGeom prst="rect">
            <a:avLst/>
          </a:prstGeom>
        </p:spPr>
      </p:pic>
    </p:spTree>
    <p:extLst>
      <p:ext uri="{BB962C8B-B14F-4D97-AF65-F5344CB8AC3E}">
        <p14:creationId xmlns:p14="http://schemas.microsoft.com/office/powerpoint/2010/main" val="3574926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9DF966-F2FC-4F0C-8008-C6EAC98E2E2F}"/>
              </a:ext>
            </a:extLst>
          </p:cNvPr>
          <p:cNvSpPr txBox="1"/>
          <p:nvPr/>
        </p:nvSpPr>
        <p:spPr>
          <a:xfrm>
            <a:off x="2324100" y="5252937"/>
            <a:ext cx="7543800" cy="1028715"/>
          </a:xfrm>
          <a:prstGeom prst="rect">
            <a:avLst/>
          </a:prstGeom>
        </p:spPr>
        <p:txBody>
          <a:bodyPr vert="horz" lIns="91440" tIns="45720" rIns="91440" bIns="45720" rtlCol="0" anchor="b">
            <a:normAutofit/>
          </a:bodyPr>
          <a:lstStyle/>
          <a:p>
            <a:pPr algn="ctr">
              <a:lnSpc>
                <a:spcPct val="85000"/>
              </a:lnSpc>
              <a:spcBef>
                <a:spcPct val="0"/>
              </a:spcBef>
              <a:spcAft>
                <a:spcPts val="600"/>
              </a:spcAft>
            </a:pPr>
            <a:r>
              <a:rPr lang="en-US" sz="4800" b="1" spc="-50">
                <a:solidFill>
                  <a:srgbClr val="FFFFFF"/>
                </a:solidFill>
                <a:latin typeface="+mj-lt"/>
                <a:ea typeface="+mj-ea"/>
                <a:cs typeface="+mj-cs"/>
              </a:rPr>
              <a:t>Impacts for Local Governments</a:t>
            </a:r>
          </a:p>
        </p:txBody>
      </p:sp>
      <p:sp>
        <p:nvSpPr>
          <p:cNvPr id="11" name="Slide Number Placeholder 5">
            <a:extLst>
              <a:ext uri="{FF2B5EF4-FFF2-40B4-BE49-F238E27FC236}">
                <a16:creationId xmlns:a16="http://schemas.microsoft.com/office/drawing/2014/main" id="{7128D128-4FF5-43D5-9620-316141412777}"/>
              </a:ext>
            </a:extLst>
          </p:cNvPr>
          <p:cNvSpPr>
            <a:spLocks noGrp="1"/>
          </p:cNvSpPr>
          <p:nvPr>
            <p:ph type="sldNum" sz="quarter" idx="12"/>
          </p:nvPr>
        </p:nvSpPr>
        <p:spPr>
          <a:xfrm>
            <a:off x="10912959" y="6450017"/>
            <a:ext cx="984019" cy="365125"/>
          </a:xfrm>
        </p:spPr>
        <p:txBody>
          <a:bodyPr vert="horz" lIns="91440" tIns="45720" rIns="91440" bIns="45720" rtlCol="0" anchor="ctr">
            <a:normAutofit/>
          </a:bodyPr>
          <a:lstStyle/>
          <a:p>
            <a:pPr defTabSz="457200">
              <a:spcAft>
                <a:spcPts val="600"/>
              </a:spcAft>
            </a:pPr>
            <a:fld id="{330EA680-D336-4FF7-8B7A-9848BB0A1C32}" type="slidenum">
              <a:rPr lang="en-US"/>
              <a:pPr defTabSz="457200">
                <a:spcAft>
                  <a:spcPts val="600"/>
                </a:spcAft>
              </a:pPr>
              <a:t>23</a:t>
            </a:fld>
            <a:endParaRPr lang="en-US"/>
          </a:p>
        </p:txBody>
      </p:sp>
      <p:graphicFrame>
        <p:nvGraphicFramePr>
          <p:cNvPr id="7" name="Diagram 6">
            <a:extLst>
              <a:ext uri="{FF2B5EF4-FFF2-40B4-BE49-F238E27FC236}">
                <a16:creationId xmlns:a16="http://schemas.microsoft.com/office/drawing/2014/main" id="{B0E6C936-58E3-446F-B8CC-AE49FBB76EE0}"/>
              </a:ext>
            </a:extLst>
          </p:cNvPr>
          <p:cNvGraphicFramePr/>
          <p:nvPr/>
        </p:nvGraphicFramePr>
        <p:xfrm>
          <a:off x="2006599" y="643467"/>
          <a:ext cx="8175358" cy="3619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A6B3E8DC-8D2F-7A44-6870-68C1DD0CCCC8}"/>
              </a:ext>
            </a:extLst>
          </p:cNvPr>
          <p:cNvPicPr>
            <a:picLocks noChangeAspect="1"/>
          </p:cNvPicPr>
          <p:nvPr/>
        </p:nvPicPr>
        <p:blipFill rotWithShape="1">
          <a:blip r:embed="rId8"/>
          <a:srcRect b="30114"/>
          <a:stretch/>
        </p:blipFill>
        <p:spPr>
          <a:xfrm>
            <a:off x="11731752" y="5994167"/>
            <a:ext cx="460248" cy="323489"/>
          </a:xfrm>
          <a:prstGeom prst="rect">
            <a:avLst/>
          </a:prstGeom>
        </p:spPr>
      </p:pic>
    </p:spTree>
    <p:extLst>
      <p:ext uri="{BB962C8B-B14F-4D97-AF65-F5344CB8AC3E}">
        <p14:creationId xmlns:p14="http://schemas.microsoft.com/office/powerpoint/2010/main" val="1317261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5249A1F3-5217-E30C-0550-B406F17E0ED3}"/>
              </a:ext>
            </a:extLst>
          </p:cNvPr>
          <p:cNvGrpSpPr/>
          <p:nvPr/>
        </p:nvGrpSpPr>
        <p:grpSpPr>
          <a:xfrm>
            <a:off x="0" y="6354232"/>
            <a:ext cx="12192000" cy="503768"/>
            <a:chOff x="3815505" y="3149260"/>
            <a:chExt cx="1261872" cy="503768"/>
          </a:xfrm>
        </p:grpSpPr>
        <p:sp>
          <p:nvSpPr>
            <p:cNvPr id="12" name="Rectangle 11">
              <a:extLst>
                <a:ext uri="{FF2B5EF4-FFF2-40B4-BE49-F238E27FC236}">
                  <a16:creationId xmlns:a16="http://schemas.microsoft.com/office/drawing/2014/main" id="{872ADAEF-6FB4-64A4-09DC-D96182F7DD6D}"/>
                </a:ext>
              </a:extLst>
            </p:cNvPr>
            <p:cNvSpPr/>
            <p:nvPr/>
          </p:nvSpPr>
          <p:spPr>
            <a:xfrm>
              <a:off x="3815505" y="3204972"/>
              <a:ext cx="1261872" cy="448056"/>
            </a:xfrm>
            <a:prstGeom prst="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3B6E564-7411-CA1D-99B1-EAE88D761515}"/>
                </a:ext>
              </a:extLst>
            </p:cNvPr>
            <p:cNvSpPr/>
            <p:nvPr/>
          </p:nvSpPr>
          <p:spPr>
            <a:xfrm>
              <a:off x="3815505" y="3149260"/>
              <a:ext cx="1261872" cy="92288"/>
            </a:xfrm>
            <a:prstGeom prst="rect">
              <a:avLst/>
            </a:prstGeom>
            <a:solidFill>
              <a:srgbClr val="E48312"/>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grpSp>
      <p:pic>
        <p:nvPicPr>
          <p:cNvPr id="3" name="Picture 2" descr="Map&#10;&#10;Description automatically generated">
            <a:extLst>
              <a:ext uri="{FF2B5EF4-FFF2-40B4-BE49-F238E27FC236}">
                <a16:creationId xmlns:a16="http://schemas.microsoft.com/office/drawing/2014/main" id="{E05CCB53-37BC-44C8-BD08-49AC918769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7167" y="628989"/>
            <a:ext cx="7276352" cy="5622636"/>
          </a:xfrm>
          <a:prstGeom prst="rect">
            <a:avLst/>
          </a:prstGeom>
        </p:spPr>
      </p:pic>
      <p:pic>
        <p:nvPicPr>
          <p:cNvPr id="4" name="Picture 3" descr="A screenshot of a computer&#10;&#10;Description automatically generated with medium confidence">
            <a:extLst>
              <a:ext uri="{FF2B5EF4-FFF2-40B4-BE49-F238E27FC236}">
                <a16:creationId xmlns:a16="http://schemas.microsoft.com/office/drawing/2014/main" id="{02AD60D7-7665-4122-B1B4-302F220623C5}"/>
              </a:ext>
            </a:extLst>
          </p:cNvPr>
          <p:cNvPicPr>
            <a:picLocks noChangeAspect="1"/>
          </p:cNvPicPr>
          <p:nvPr/>
        </p:nvPicPr>
        <p:blipFill>
          <a:blip r:embed="rId5"/>
          <a:stretch>
            <a:fillRect/>
          </a:stretch>
        </p:blipFill>
        <p:spPr>
          <a:xfrm>
            <a:off x="8030878" y="4699035"/>
            <a:ext cx="3930998" cy="1295132"/>
          </a:xfrm>
          <a:prstGeom prst="rect">
            <a:avLst/>
          </a:prstGeom>
        </p:spPr>
      </p:pic>
      <p:sp>
        <p:nvSpPr>
          <p:cNvPr id="5" name="TextBox 4">
            <a:extLst>
              <a:ext uri="{FF2B5EF4-FFF2-40B4-BE49-F238E27FC236}">
                <a16:creationId xmlns:a16="http://schemas.microsoft.com/office/drawing/2014/main" id="{2088B549-DC06-4CCE-98DD-03A0DCD92C01}"/>
              </a:ext>
            </a:extLst>
          </p:cNvPr>
          <p:cNvSpPr txBox="1"/>
          <p:nvPr/>
        </p:nvSpPr>
        <p:spPr>
          <a:xfrm>
            <a:off x="147895" y="157726"/>
            <a:ext cx="3312259" cy="2862322"/>
          </a:xfrm>
          <a:prstGeom prst="rect">
            <a:avLst/>
          </a:prstGeom>
          <a:noFill/>
        </p:spPr>
        <p:txBody>
          <a:bodyPr wrap="square" rtlCol="0">
            <a:spAutoFit/>
          </a:bodyPr>
          <a:lstStyle/>
          <a:p>
            <a:pPr algn="ctr"/>
            <a:r>
              <a:rPr lang="en-US" sz="3600" b="1">
                <a:latin typeface="+mj-lt"/>
              </a:rPr>
              <a:t>2022 Local Government Energy Reporting Participation</a:t>
            </a:r>
          </a:p>
        </p:txBody>
      </p:sp>
      <p:sp>
        <p:nvSpPr>
          <p:cNvPr id="7" name="TextBox 6">
            <a:extLst>
              <a:ext uri="{FF2B5EF4-FFF2-40B4-BE49-F238E27FC236}">
                <a16:creationId xmlns:a16="http://schemas.microsoft.com/office/drawing/2014/main" id="{0BB2C424-555F-4DEA-B31C-9CF84B72A915}"/>
              </a:ext>
            </a:extLst>
          </p:cNvPr>
          <p:cNvSpPr txBox="1"/>
          <p:nvPr/>
        </p:nvSpPr>
        <p:spPr>
          <a:xfrm>
            <a:off x="7077492" y="1187728"/>
            <a:ext cx="3973746" cy="461665"/>
          </a:xfrm>
          <a:prstGeom prst="rect">
            <a:avLst/>
          </a:prstGeom>
          <a:noFill/>
        </p:spPr>
        <p:txBody>
          <a:bodyPr wrap="square" rtlCol="0">
            <a:spAutoFit/>
          </a:bodyPr>
          <a:lstStyle/>
          <a:p>
            <a:pPr marL="53975" marR="0" lvl="0" indent="-73152"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*Institutes of Higher Education, Special Districts, Appraisal Districts, and State Agencies who reported are not shown</a:t>
            </a:r>
          </a:p>
        </p:txBody>
      </p:sp>
      <p:pic>
        <p:nvPicPr>
          <p:cNvPr id="8" name="Picture 7" descr="Icon&#10;&#10;Description automatically generated with medium confidence">
            <a:extLst>
              <a:ext uri="{FF2B5EF4-FFF2-40B4-BE49-F238E27FC236}">
                <a16:creationId xmlns:a16="http://schemas.microsoft.com/office/drawing/2014/main" id="{A3C5DFC1-77CC-45CB-8F8A-13CCFE935C9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67009" y="109116"/>
            <a:ext cx="716668" cy="1069435"/>
          </a:xfrm>
          <a:prstGeom prst="rect">
            <a:avLst/>
          </a:prstGeom>
        </p:spPr>
      </p:pic>
      <p:sp>
        <p:nvSpPr>
          <p:cNvPr id="10" name="TextBox 9">
            <a:extLst>
              <a:ext uri="{FF2B5EF4-FFF2-40B4-BE49-F238E27FC236}">
                <a16:creationId xmlns:a16="http://schemas.microsoft.com/office/drawing/2014/main" id="{A82D7258-4C5E-4429-A011-4D6768A5B4B2}"/>
              </a:ext>
            </a:extLst>
          </p:cNvPr>
          <p:cNvSpPr txBox="1"/>
          <p:nvPr/>
        </p:nvSpPr>
        <p:spPr>
          <a:xfrm>
            <a:off x="8850186" y="2309417"/>
            <a:ext cx="2685366" cy="1538883"/>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prstClr val="black"/>
                </a:solidFill>
                <a:effectLst/>
                <a:uLnTx/>
                <a:uFillTx/>
              </a:rPr>
              <a:t>Number of </a:t>
            </a:r>
            <a:r>
              <a:rPr kumimoji="0" lang="en-US" sz="2000" b="0" i="0" u="sng" strike="noStrike" kern="0" cap="none" spc="0" normalizeH="0" baseline="0" noProof="0">
                <a:ln>
                  <a:noFill/>
                </a:ln>
                <a:solidFill>
                  <a:prstClr val="black"/>
                </a:solidFill>
                <a:effectLst/>
                <a:uLnTx/>
                <a:uFillTx/>
              </a:rPr>
              <a:t>Cities</a:t>
            </a:r>
            <a:r>
              <a:rPr kumimoji="0" lang="en-US" sz="2000" b="0" i="0" u="none" strike="noStrike" kern="0" cap="none" spc="0" normalizeH="0" baseline="0" noProof="0">
                <a:ln>
                  <a:noFill/>
                </a:ln>
                <a:solidFill>
                  <a:prstClr val="black"/>
                </a:solidFill>
                <a:effectLst/>
                <a:uLnTx/>
                <a:uFillTx/>
              </a:rPr>
              <a:t>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prstClr val="black"/>
                </a:solidFill>
                <a:effectLst/>
                <a:uLnTx/>
                <a:uFillTx/>
              </a:rPr>
              <a:t>Who Reported: </a:t>
            </a:r>
            <a:r>
              <a:rPr kumimoji="0" lang="en-US" sz="2000" b="1" i="0" u="none" strike="noStrike" kern="0" cap="none" spc="0" normalizeH="0" baseline="0" noProof="0">
                <a:ln>
                  <a:noFill/>
                </a:ln>
                <a:solidFill>
                  <a:prstClr val="black"/>
                </a:solidFill>
                <a:effectLst/>
                <a:uLnTx/>
                <a:uFillTx/>
              </a:rPr>
              <a:t>142</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prstClr val="black"/>
                </a:solidFill>
                <a:effectLst/>
                <a:uLnTx/>
                <a:uFillTx/>
              </a:rPr>
              <a:t>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prstClr val="black"/>
                </a:solidFill>
                <a:effectLst/>
                <a:uLnTx/>
                <a:uFillTx/>
              </a:rPr>
              <a:t>Number of </a:t>
            </a:r>
            <a:r>
              <a:rPr kumimoji="0" lang="en-US" sz="2000" b="0" i="0" u="sng" strike="noStrike" kern="0" cap="none" spc="0" normalizeH="0" baseline="0" noProof="0">
                <a:ln>
                  <a:noFill/>
                </a:ln>
                <a:solidFill>
                  <a:prstClr val="black"/>
                </a:solidFill>
                <a:effectLst/>
                <a:uLnTx/>
                <a:uFillTx/>
              </a:rPr>
              <a:t>Counties</a:t>
            </a:r>
            <a:r>
              <a:rPr kumimoji="0" lang="en-US" sz="2000" b="0" i="0" u="none" strike="noStrike" kern="0" cap="none" spc="0" normalizeH="0" baseline="0" noProof="0">
                <a:ln>
                  <a:noFill/>
                </a:ln>
                <a:solidFill>
                  <a:prstClr val="black"/>
                </a:solidFill>
                <a:effectLst/>
                <a:uLnTx/>
                <a:uFillTx/>
              </a:rPr>
              <a:t> Who Reported: </a:t>
            </a:r>
            <a:r>
              <a:rPr kumimoji="0" lang="en-US" sz="2000" b="1" i="0" u="none" strike="noStrike" kern="0" cap="none" spc="0" normalizeH="0" baseline="0" noProof="0">
                <a:ln>
                  <a:noFill/>
                </a:ln>
                <a:solidFill>
                  <a:prstClr val="black"/>
                </a:solidFill>
                <a:effectLst/>
                <a:uLnTx/>
                <a:uFillTx/>
              </a:rPr>
              <a:t>48</a:t>
            </a:r>
          </a:p>
        </p:txBody>
      </p:sp>
      <p:sp>
        <p:nvSpPr>
          <p:cNvPr id="13" name="Slide Number Placeholder 5">
            <a:extLst>
              <a:ext uri="{FF2B5EF4-FFF2-40B4-BE49-F238E27FC236}">
                <a16:creationId xmlns:a16="http://schemas.microsoft.com/office/drawing/2014/main" id="{0C661D6C-7271-421D-B705-22A9DCC5AE46}"/>
              </a:ext>
            </a:extLst>
          </p:cNvPr>
          <p:cNvSpPr>
            <a:spLocks noGrp="1"/>
          </p:cNvSpPr>
          <p:nvPr>
            <p:ph type="sldNum" sz="quarter" idx="12"/>
          </p:nvPr>
        </p:nvSpPr>
        <p:spPr>
          <a:xfrm>
            <a:off x="10654602" y="6438788"/>
            <a:ext cx="1312025" cy="365125"/>
          </a:xfrm>
        </p:spPr>
        <p:txBody>
          <a:bodyPr/>
          <a:lstStyle/>
          <a:p>
            <a:fld id="{330EA680-D336-4FF7-8B7A-9848BB0A1C32}" type="slidenum">
              <a:rPr lang="en-US" smtClean="0">
                <a:solidFill>
                  <a:schemeClr val="bg1"/>
                </a:solidFill>
              </a:rPr>
              <a:t>24</a:t>
            </a:fld>
            <a:endParaRPr lang="en-US">
              <a:solidFill>
                <a:schemeClr val="bg1"/>
              </a:solidFill>
            </a:endParaRPr>
          </a:p>
        </p:txBody>
      </p:sp>
      <p:pic>
        <p:nvPicPr>
          <p:cNvPr id="2" name="Picture 1">
            <a:extLst>
              <a:ext uri="{FF2B5EF4-FFF2-40B4-BE49-F238E27FC236}">
                <a16:creationId xmlns:a16="http://schemas.microsoft.com/office/drawing/2014/main" id="{909148E9-43CE-BD82-C248-54C51229FC06}"/>
              </a:ext>
            </a:extLst>
          </p:cNvPr>
          <p:cNvPicPr>
            <a:picLocks noChangeAspect="1"/>
          </p:cNvPicPr>
          <p:nvPr/>
        </p:nvPicPr>
        <p:blipFill rotWithShape="1">
          <a:blip r:embed="rId7"/>
          <a:srcRect b="30114"/>
          <a:stretch/>
        </p:blipFill>
        <p:spPr>
          <a:xfrm>
            <a:off x="11731752" y="5994167"/>
            <a:ext cx="460248" cy="323489"/>
          </a:xfrm>
          <a:prstGeom prst="rect">
            <a:avLst/>
          </a:prstGeom>
        </p:spPr>
      </p:pic>
    </p:spTree>
    <p:extLst>
      <p:ext uri="{BB962C8B-B14F-4D97-AF65-F5344CB8AC3E}">
        <p14:creationId xmlns:p14="http://schemas.microsoft.com/office/powerpoint/2010/main" val="619541307"/>
      </p:ext>
    </p:extLst>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58D6425-86B2-4717-B494-7BE2953A1722}"/>
              </a:ext>
            </a:extLst>
          </p:cNvPr>
          <p:cNvSpPr txBox="1"/>
          <p:nvPr/>
        </p:nvSpPr>
        <p:spPr>
          <a:xfrm>
            <a:off x="544039" y="1241313"/>
            <a:ext cx="5744309" cy="707886"/>
          </a:xfrm>
          <a:prstGeom prst="rect">
            <a:avLst/>
          </a:prstGeom>
          <a:noFill/>
        </p:spPr>
        <p:txBody>
          <a:bodyPr wrap="square" rtlCol="0">
            <a:spAutoFit/>
          </a:bodyPr>
          <a:lstStyle/>
          <a:p>
            <a:pPr algn="ctr">
              <a:defRPr sz="2000" b="1" i="0" u="none" strike="noStrike" kern="1200" spc="0" baseline="0">
                <a:solidFill>
                  <a:sysClr val="windowText" lastClr="000000"/>
                </a:solidFill>
                <a:latin typeface="+mn-lt"/>
                <a:ea typeface="+mn-ea"/>
                <a:cs typeface="+mn-cs"/>
              </a:defRPr>
            </a:pPr>
            <a:r>
              <a:rPr lang="en-US" b="1">
                <a:solidFill>
                  <a:sysClr val="windowText" lastClr="000000"/>
                </a:solidFill>
              </a:rPr>
              <a:t>Number of </a:t>
            </a:r>
            <a:r>
              <a:rPr lang="en-US" b="1" u="sng">
                <a:solidFill>
                  <a:sysClr val="windowText" lastClr="000000"/>
                </a:solidFill>
              </a:rPr>
              <a:t>Texas Entities </a:t>
            </a:r>
          </a:p>
          <a:p>
            <a:pPr algn="ctr">
              <a:defRPr sz="2000" b="1" i="0" u="none" strike="noStrike" kern="1200" spc="0" baseline="0">
                <a:solidFill>
                  <a:sysClr val="windowText" lastClr="000000"/>
                </a:solidFill>
                <a:latin typeface="+mn-lt"/>
                <a:ea typeface="+mn-ea"/>
                <a:cs typeface="+mn-cs"/>
              </a:defRPr>
            </a:pPr>
            <a:r>
              <a:rPr lang="en-US" b="1">
                <a:solidFill>
                  <a:sysClr val="windowText" lastClr="000000"/>
                </a:solidFill>
              </a:rPr>
              <a:t>Who Submitted a Local Government Energy Report </a:t>
            </a:r>
          </a:p>
        </p:txBody>
      </p:sp>
      <p:sp>
        <p:nvSpPr>
          <p:cNvPr id="6" name="TextBox 5">
            <a:extLst>
              <a:ext uri="{FF2B5EF4-FFF2-40B4-BE49-F238E27FC236}">
                <a16:creationId xmlns:a16="http://schemas.microsoft.com/office/drawing/2014/main" id="{5C9917DA-E136-4592-9EE6-8BF538EC152F}"/>
              </a:ext>
            </a:extLst>
          </p:cNvPr>
          <p:cNvSpPr txBox="1"/>
          <p:nvPr/>
        </p:nvSpPr>
        <p:spPr>
          <a:xfrm>
            <a:off x="6447692" y="1243584"/>
            <a:ext cx="5570385" cy="707886"/>
          </a:xfrm>
          <a:prstGeom prst="rect">
            <a:avLst/>
          </a:prstGeom>
          <a:noFill/>
        </p:spPr>
        <p:txBody>
          <a:bodyPr wrap="square" rtlCol="0">
            <a:spAutoFit/>
          </a:bodyPr>
          <a:lstStyle/>
          <a:p>
            <a:pPr algn="ctr"/>
            <a:r>
              <a:rPr lang="en-US" sz="2000" b="1"/>
              <a:t>Composition of </a:t>
            </a:r>
            <a:r>
              <a:rPr lang="en-US" sz="2000" b="1" u="sng"/>
              <a:t>Texas Entities</a:t>
            </a:r>
            <a:r>
              <a:rPr lang="en-US" sz="2000" b="1"/>
              <a:t> Who Submitted a 2022 Local Government Energy Report</a:t>
            </a:r>
          </a:p>
        </p:txBody>
      </p:sp>
      <p:sp>
        <p:nvSpPr>
          <p:cNvPr id="7" name="Title 4">
            <a:extLst>
              <a:ext uri="{FF2B5EF4-FFF2-40B4-BE49-F238E27FC236}">
                <a16:creationId xmlns:a16="http://schemas.microsoft.com/office/drawing/2014/main" id="{118B023A-4AAF-41BD-8FBA-88DB287E9A3A}"/>
              </a:ext>
            </a:extLst>
          </p:cNvPr>
          <p:cNvSpPr txBox="1">
            <a:spLocks/>
          </p:cNvSpPr>
          <p:nvPr/>
        </p:nvSpPr>
        <p:spPr>
          <a:xfrm>
            <a:off x="182880" y="182880"/>
            <a:ext cx="10200509" cy="643511"/>
          </a:xfrm>
          <a:prstGeom prst="rect">
            <a:avLst/>
          </a:prstGeom>
          <a:noFill/>
          <a:ln w="38100">
            <a:solidFill>
              <a:schemeClr val="accent1"/>
            </a:solidFill>
          </a:ln>
        </p:spPr>
        <p:txBody>
          <a:bodyPr vert="horz" lIns="91440" tIns="45720" rIns="91440" bIns="45720" rtlCol="0" anchor="ct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000" b="1">
                <a:solidFill>
                  <a:srgbClr val="404040"/>
                </a:solidFill>
              </a:rPr>
              <a:t>Local Government Energy Reporting Statistics</a:t>
            </a:r>
          </a:p>
        </p:txBody>
      </p:sp>
      <p:sp>
        <p:nvSpPr>
          <p:cNvPr id="8" name="TextBox 7">
            <a:extLst>
              <a:ext uri="{FF2B5EF4-FFF2-40B4-BE49-F238E27FC236}">
                <a16:creationId xmlns:a16="http://schemas.microsoft.com/office/drawing/2014/main" id="{3BE2AFF4-8687-4647-9C9C-214D654891D4}"/>
              </a:ext>
            </a:extLst>
          </p:cNvPr>
          <p:cNvSpPr txBox="1"/>
          <p:nvPr/>
        </p:nvSpPr>
        <p:spPr>
          <a:xfrm>
            <a:off x="92353" y="6485153"/>
            <a:ext cx="3581365" cy="276999"/>
          </a:xfrm>
          <a:prstGeom prst="rect">
            <a:avLst/>
          </a:prstGeom>
          <a:noFill/>
        </p:spPr>
        <p:txBody>
          <a:bodyPr wrap="none" rtlCol="0">
            <a:spAutoFit/>
          </a:bodyPr>
          <a:lstStyle/>
          <a:p>
            <a:r>
              <a:rPr lang="en-US" sz="1200" b="1">
                <a:solidFill>
                  <a:schemeClr val="bg1"/>
                </a:solidFill>
              </a:rPr>
              <a:t>Source: </a:t>
            </a:r>
            <a:r>
              <a:rPr lang="en-US" sz="1200">
                <a:solidFill>
                  <a:schemeClr val="bg1"/>
                </a:solidFill>
              </a:rPr>
              <a:t>State Energy Conservation Office (SECO), 2023</a:t>
            </a:r>
          </a:p>
        </p:txBody>
      </p:sp>
      <p:sp>
        <p:nvSpPr>
          <p:cNvPr id="9" name="Speech Bubble: Rectangle with Corners Rounded 8">
            <a:extLst>
              <a:ext uri="{FF2B5EF4-FFF2-40B4-BE49-F238E27FC236}">
                <a16:creationId xmlns:a16="http://schemas.microsoft.com/office/drawing/2014/main" id="{6CDDA905-7770-41F8-82B6-FD3ABC15F04C}"/>
              </a:ext>
            </a:extLst>
          </p:cNvPr>
          <p:cNvSpPr/>
          <p:nvPr/>
        </p:nvSpPr>
        <p:spPr>
          <a:xfrm>
            <a:off x="2168388" y="2768677"/>
            <a:ext cx="2950828" cy="975105"/>
          </a:xfrm>
          <a:prstGeom prst="wedgeRoundRectCallout">
            <a:avLst>
              <a:gd name="adj1" fmla="val 49908"/>
              <a:gd name="adj2" fmla="val 140473"/>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A6173C7-1312-4F86-8A78-C51889C8BD1A}"/>
              </a:ext>
            </a:extLst>
          </p:cNvPr>
          <p:cNvSpPr txBox="1"/>
          <p:nvPr/>
        </p:nvSpPr>
        <p:spPr>
          <a:xfrm>
            <a:off x="2006779" y="2794564"/>
            <a:ext cx="3274046" cy="923330"/>
          </a:xfrm>
          <a:prstGeom prst="rect">
            <a:avLst/>
          </a:prstGeom>
          <a:noFill/>
        </p:spPr>
        <p:txBody>
          <a:bodyPr wrap="square" rtlCol="0">
            <a:spAutoFit/>
          </a:bodyPr>
          <a:lstStyle/>
          <a:p>
            <a:pPr algn="ctr"/>
            <a:r>
              <a:rPr lang="en-US" b="1">
                <a:solidFill>
                  <a:schemeClr val="bg1"/>
                </a:solidFill>
              </a:rPr>
              <a:t>NCTCOG &amp; SPEER Began Outreach and Technical Assistance</a:t>
            </a:r>
          </a:p>
        </p:txBody>
      </p:sp>
      <p:sp>
        <p:nvSpPr>
          <p:cNvPr id="14" name="Slide Number Placeholder 5">
            <a:extLst>
              <a:ext uri="{FF2B5EF4-FFF2-40B4-BE49-F238E27FC236}">
                <a16:creationId xmlns:a16="http://schemas.microsoft.com/office/drawing/2014/main" id="{E1AADA4F-274B-4529-9475-2A43056FFB8C}"/>
              </a:ext>
            </a:extLst>
          </p:cNvPr>
          <p:cNvSpPr>
            <a:spLocks noGrp="1"/>
          </p:cNvSpPr>
          <p:nvPr>
            <p:ph type="sldNum" sz="quarter" idx="12"/>
          </p:nvPr>
        </p:nvSpPr>
        <p:spPr>
          <a:xfrm>
            <a:off x="10654602" y="6438788"/>
            <a:ext cx="1312025" cy="365125"/>
          </a:xfrm>
        </p:spPr>
        <p:txBody>
          <a:bodyPr/>
          <a:lstStyle/>
          <a:p>
            <a:fld id="{330EA680-D336-4FF7-8B7A-9848BB0A1C32}" type="slidenum">
              <a:rPr lang="en-US" smtClean="0"/>
              <a:t>25</a:t>
            </a:fld>
            <a:endParaRPr lang="en-US"/>
          </a:p>
        </p:txBody>
      </p:sp>
      <p:graphicFrame>
        <p:nvGraphicFramePr>
          <p:cNvPr id="3" name="Chart 2">
            <a:extLst>
              <a:ext uri="{FF2B5EF4-FFF2-40B4-BE49-F238E27FC236}">
                <a16:creationId xmlns:a16="http://schemas.microsoft.com/office/drawing/2014/main" id="{99592576-61DC-8118-98B2-909A9EAA659C}"/>
              </a:ext>
            </a:extLst>
          </p:cNvPr>
          <p:cNvGraphicFramePr>
            <a:graphicFrameLocks/>
          </p:cNvGraphicFramePr>
          <p:nvPr/>
        </p:nvGraphicFramePr>
        <p:xfrm>
          <a:off x="490328" y="1545472"/>
          <a:ext cx="7039428" cy="46890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F1B746A4-9E9F-9A00-80A4-B9186960521D}"/>
              </a:ext>
            </a:extLst>
          </p:cNvPr>
          <p:cNvGraphicFramePr>
            <a:graphicFrameLocks/>
          </p:cNvGraphicFramePr>
          <p:nvPr/>
        </p:nvGraphicFramePr>
        <p:xfrm>
          <a:off x="7561770" y="2203024"/>
          <a:ext cx="4572000" cy="3627325"/>
        </p:xfrm>
        <a:graphic>
          <a:graphicData uri="http://schemas.openxmlformats.org/drawingml/2006/chart">
            <c:chart xmlns:c="http://schemas.openxmlformats.org/drawingml/2006/chart" xmlns:r="http://schemas.openxmlformats.org/officeDocument/2006/relationships" r:id="rId4"/>
          </a:graphicData>
        </a:graphic>
      </p:graphicFrame>
      <p:pic>
        <p:nvPicPr>
          <p:cNvPr id="2" name="Picture 1">
            <a:extLst>
              <a:ext uri="{FF2B5EF4-FFF2-40B4-BE49-F238E27FC236}">
                <a16:creationId xmlns:a16="http://schemas.microsoft.com/office/drawing/2014/main" id="{7219D432-C55D-4420-4619-8873E8F2920B}"/>
              </a:ext>
            </a:extLst>
          </p:cNvPr>
          <p:cNvPicPr>
            <a:picLocks noChangeAspect="1"/>
          </p:cNvPicPr>
          <p:nvPr/>
        </p:nvPicPr>
        <p:blipFill rotWithShape="1">
          <a:blip r:embed="rId5"/>
          <a:srcRect b="30114"/>
          <a:stretch/>
        </p:blipFill>
        <p:spPr>
          <a:xfrm>
            <a:off x="11731752" y="5994167"/>
            <a:ext cx="460248" cy="323489"/>
          </a:xfrm>
          <a:prstGeom prst="rect">
            <a:avLst/>
          </a:prstGeom>
        </p:spPr>
      </p:pic>
    </p:spTree>
    <p:extLst>
      <p:ext uri="{BB962C8B-B14F-4D97-AF65-F5344CB8AC3E}">
        <p14:creationId xmlns:p14="http://schemas.microsoft.com/office/powerpoint/2010/main" val="1194561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3"/>
          <p:cNvSpPr txBox="1">
            <a:spLocks noGrp="1"/>
          </p:cNvSpPr>
          <p:nvPr>
            <p:ph type="title" idx="4294967295"/>
          </p:nvPr>
        </p:nvSpPr>
        <p:spPr>
          <a:xfrm>
            <a:off x="182880" y="182880"/>
            <a:ext cx="11507400" cy="6510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chemeClr val="dk1"/>
              </a:buClr>
              <a:buSzPts val="4000"/>
              <a:buFont typeface="Calibri"/>
              <a:buNone/>
            </a:pPr>
            <a:r>
              <a:rPr lang="en-US" sz="4000" b="1">
                <a:solidFill>
                  <a:srgbClr val="404040"/>
                </a:solidFill>
                <a:ea typeface="Calibri"/>
                <a:cs typeface="Calibri"/>
                <a:sym typeface="Calibri"/>
              </a:rPr>
              <a:t>Local Government Reporting Form (Online)</a:t>
            </a:r>
            <a:endParaRPr sz="4000" b="1">
              <a:solidFill>
                <a:srgbClr val="404040"/>
              </a:solidFill>
              <a:ea typeface="Calibri"/>
              <a:cs typeface="Calibri"/>
              <a:sym typeface="Calibri"/>
            </a:endParaRPr>
          </a:p>
        </p:txBody>
      </p:sp>
      <p:sp>
        <p:nvSpPr>
          <p:cNvPr id="360" name="Google Shape;360;p13"/>
          <p:cNvSpPr/>
          <p:nvPr/>
        </p:nvSpPr>
        <p:spPr>
          <a:xfrm>
            <a:off x="457200" y="731520"/>
            <a:ext cx="10356245" cy="5478372"/>
          </a:xfrm>
          <a:prstGeom prst="rect">
            <a:avLst/>
          </a:prstGeom>
          <a:noFill/>
          <a:ln>
            <a:noFill/>
          </a:ln>
        </p:spPr>
        <p:txBody>
          <a:bodyPr spcFirstLastPara="1" wrap="square" lIns="0" tIns="152350" rIns="0" bIns="0" anchor="ctr" anchorCtr="0">
            <a:spAutoFit/>
          </a:bodyPr>
          <a:lstStyle/>
          <a:p>
            <a:pPr marL="0" marR="0" lvl="0" indent="0" algn="l" rtl="0">
              <a:lnSpc>
                <a:spcPct val="100000"/>
              </a:lnSpc>
              <a:spcBef>
                <a:spcPts val="0"/>
              </a:spcBef>
              <a:spcAft>
                <a:spcPts val="0"/>
              </a:spcAft>
              <a:buNone/>
            </a:pPr>
            <a:r>
              <a:rPr lang="en-US" sz="2400" b="1">
                <a:latin typeface="Calibri"/>
                <a:ea typeface="Calibri"/>
                <a:cs typeface="Calibri"/>
                <a:sym typeface="Calibri"/>
              </a:rPr>
              <a:t>Report Sections</a:t>
            </a:r>
            <a:endParaRPr sz="2400" b="1">
              <a:latin typeface="Calibri"/>
              <a:ea typeface="Calibri"/>
              <a:cs typeface="Calibri"/>
              <a:sym typeface="Calibri"/>
            </a:endParaRPr>
          </a:p>
          <a:p>
            <a:pPr marL="742950" marR="0" lvl="0" indent="-298450" algn="l" rtl="0">
              <a:lnSpc>
                <a:spcPct val="100000"/>
              </a:lnSpc>
              <a:spcBef>
                <a:spcPts val="0"/>
              </a:spcBef>
              <a:spcAft>
                <a:spcPts val="0"/>
              </a:spcAft>
              <a:buClr>
                <a:schemeClr val="dk1"/>
              </a:buClr>
              <a:buSzPts val="2000"/>
              <a:buAutoNum type="arabicPeriod"/>
            </a:pPr>
            <a:r>
              <a:rPr lang="en-US" sz="2400">
                <a:solidFill>
                  <a:schemeClr val="dk1"/>
                </a:solidFill>
                <a:latin typeface="Calibri"/>
                <a:ea typeface="Calibri"/>
                <a:cs typeface="Calibri"/>
                <a:sym typeface="Calibri"/>
              </a:rPr>
              <a:t>Reporting Entity Information</a:t>
            </a:r>
            <a:endParaRPr sz="2400">
              <a:solidFill>
                <a:schemeClr val="dk1"/>
              </a:solidFill>
              <a:latin typeface="Calibri"/>
              <a:ea typeface="Calibri"/>
              <a:cs typeface="Calibri"/>
              <a:sym typeface="Calibri"/>
            </a:endParaRPr>
          </a:p>
          <a:p>
            <a:pPr marL="742950" marR="0" lvl="0" indent="-298450" algn="l" rtl="0">
              <a:lnSpc>
                <a:spcPct val="100000"/>
              </a:lnSpc>
              <a:spcBef>
                <a:spcPts val="0"/>
              </a:spcBef>
              <a:spcAft>
                <a:spcPts val="0"/>
              </a:spcAft>
              <a:buClr>
                <a:schemeClr val="dk1"/>
              </a:buClr>
              <a:buSzPts val="2000"/>
              <a:buAutoNum type="arabicPeriod"/>
            </a:pPr>
            <a:r>
              <a:rPr lang="en-US" sz="2400">
                <a:solidFill>
                  <a:schemeClr val="dk1"/>
                </a:solidFill>
                <a:latin typeface="Calibri"/>
                <a:ea typeface="Calibri"/>
                <a:cs typeface="Calibri"/>
                <a:sym typeface="Calibri"/>
              </a:rPr>
              <a:t>Reduction Goal</a:t>
            </a:r>
            <a:endParaRPr sz="2400">
              <a:solidFill>
                <a:schemeClr val="dk1"/>
              </a:solidFill>
              <a:latin typeface="Calibri"/>
              <a:ea typeface="Calibri"/>
              <a:cs typeface="Calibri"/>
              <a:sym typeface="Calibri"/>
            </a:endParaRPr>
          </a:p>
          <a:p>
            <a:pPr marL="742950" marR="0" lvl="0" indent="-298450" algn="l" rtl="0">
              <a:lnSpc>
                <a:spcPct val="100000"/>
              </a:lnSpc>
              <a:spcBef>
                <a:spcPts val="0"/>
              </a:spcBef>
              <a:spcAft>
                <a:spcPts val="0"/>
              </a:spcAft>
              <a:buClr>
                <a:schemeClr val="dk1"/>
              </a:buClr>
              <a:buSzPts val="2000"/>
              <a:buAutoNum type="arabicPeriod"/>
            </a:pPr>
            <a:r>
              <a:rPr lang="en-US" sz="2400">
                <a:solidFill>
                  <a:schemeClr val="dk1"/>
                </a:solidFill>
                <a:latin typeface="Calibri"/>
                <a:ea typeface="Calibri"/>
                <a:cs typeface="Calibri"/>
                <a:sym typeface="Calibri"/>
              </a:rPr>
              <a:t>Calendar Year of Report</a:t>
            </a:r>
            <a:endParaRPr sz="2400">
              <a:solidFill>
                <a:schemeClr val="dk1"/>
              </a:solidFill>
              <a:latin typeface="Calibri"/>
              <a:ea typeface="Calibri"/>
              <a:cs typeface="Calibri"/>
              <a:sym typeface="Calibri"/>
            </a:endParaRPr>
          </a:p>
          <a:p>
            <a:pPr marL="742950" marR="0" lvl="0" indent="-298450" algn="l" rtl="0">
              <a:lnSpc>
                <a:spcPct val="100000"/>
              </a:lnSpc>
              <a:spcBef>
                <a:spcPts val="0"/>
              </a:spcBef>
              <a:spcAft>
                <a:spcPts val="0"/>
              </a:spcAft>
              <a:buClr>
                <a:schemeClr val="dk1"/>
              </a:buClr>
              <a:buSzPts val="2000"/>
              <a:buAutoNum type="arabicPeriod"/>
            </a:pPr>
            <a:r>
              <a:rPr lang="en-US" sz="2400">
                <a:solidFill>
                  <a:schemeClr val="dk1"/>
                </a:solidFill>
                <a:latin typeface="Calibri"/>
                <a:ea typeface="Calibri"/>
                <a:cs typeface="Calibri"/>
                <a:sym typeface="Calibri"/>
              </a:rPr>
              <a:t>Consumption Data</a:t>
            </a:r>
            <a:endParaRPr sz="2400">
              <a:solidFill>
                <a:schemeClr val="dk1"/>
              </a:solidFill>
              <a:latin typeface="Calibri"/>
              <a:ea typeface="Calibri"/>
              <a:cs typeface="Calibri"/>
              <a:sym typeface="Calibri"/>
            </a:endParaRPr>
          </a:p>
          <a:p>
            <a:pPr marL="742950" marR="0" lvl="0" indent="-298450" algn="l" rtl="0">
              <a:lnSpc>
                <a:spcPct val="100000"/>
              </a:lnSpc>
              <a:spcBef>
                <a:spcPts val="0"/>
              </a:spcBef>
              <a:spcAft>
                <a:spcPts val="0"/>
              </a:spcAft>
              <a:buClr>
                <a:schemeClr val="dk1"/>
              </a:buClr>
              <a:buSzPts val="2000"/>
              <a:buAutoNum type="arabicPeriod"/>
            </a:pPr>
            <a:r>
              <a:rPr lang="en-US" sz="2400" b="1">
                <a:solidFill>
                  <a:schemeClr val="dk1"/>
                </a:solidFill>
                <a:latin typeface="Calibri"/>
                <a:ea typeface="Calibri"/>
                <a:cs typeface="Calibri"/>
                <a:sym typeface="Calibri"/>
              </a:rPr>
              <a:t>Renewable Energy Data (Optional)</a:t>
            </a:r>
            <a:endParaRPr sz="2400" b="1">
              <a:solidFill>
                <a:schemeClr val="dk1"/>
              </a:solidFill>
              <a:latin typeface="Calibri"/>
              <a:ea typeface="Calibri"/>
              <a:cs typeface="Calibri"/>
              <a:sym typeface="Calibri"/>
            </a:endParaRPr>
          </a:p>
          <a:p>
            <a:pPr marL="742950" marR="0" lvl="0" indent="-298450" algn="l" rtl="0">
              <a:lnSpc>
                <a:spcPct val="100000"/>
              </a:lnSpc>
              <a:spcBef>
                <a:spcPts val="0"/>
              </a:spcBef>
              <a:spcAft>
                <a:spcPts val="0"/>
              </a:spcAft>
              <a:buClr>
                <a:schemeClr val="dk1"/>
              </a:buClr>
              <a:buSzPts val="2000"/>
              <a:buAutoNum type="arabicPeriod"/>
            </a:pPr>
            <a:r>
              <a:rPr lang="en-US" sz="2400">
                <a:solidFill>
                  <a:schemeClr val="dk1"/>
                </a:solidFill>
                <a:latin typeface="Calibri"/>
                <a:ea typeface="Calibri"/>
                <a:cs typeface="Calibri"/>
                <a:sym typeface="Calibri"/>
              </a:rPr>
              <a:t>Use and Interest in SECO Assistance Resources</a:t>
            </a:r>
            <a:endParaRPr sz="2400">
              <a:solidFill>
                <a:schemeClr val="dk1"/>
              </a:solidFill>
              <a:latin typeface="Calibri"/>
              <a:ea typeface="Calibri"/>
              <a:cs typeface="Calibri"/>
              <a:sym typeface="Calibri"/>
            </a:endParaRPr>
          </a:p>
          <a:p>
            <a:pPr marL="742950" marR="0" lvl="0" indent="-298450" algn="l" rtl="0">
              <a:lnSpc>
                <a:spcPct val="100000"/>
              </a:lnSpc>
              <a:spcBef>
                <a:spcPts val="0"/>
              </a:spcBef>
              <a:spcAft>
                <a:spcPts val="0"/>
              </a:spcAft>
              <a:buClr>
                <a:schemeClr val="dk1"/>
              </a:buClr>
              <a:buSzPts val="2000"/>
              <a:buAutoNum type="arabicPeriod"/>
            </a:pPr>
            <a:r>
              <a:rPr lang="en-US" sz="2400">
                <a:solidFill>
                  <a:schemeClr val="dk1"/>
                </a:solidFill>
                <a:latin typeface="Calibri"/>
                <a:ea typeface="Calibri"/>
                <a:cs typeface="Calibri"/>
                <a:sym typeface="Calibri"/>
              </a:rPr>
              <a:t>Areas of Improvement &amp; Resources</a:t>
            </a:r>
            <a:endParaRPr sz="2400">
              <a:solidFill>
                <a:schemeClr val="dk1"/>
              </a:solidFill>
              <a:latin typeface="Calibri"/>
              <a:ea typeface="Calibri"/>
              <a:cs typeface="Calibri"/>
              <a:sym typeface="Calibri"/>
            </a:endParaRPr>
          </a:p>
          <a:p>
            <a:pPr marL="742950" marR="0" lvl="0" indent="-298450" algn="l" rtl="0">
              <a:lnSpc>
                <a:spcPct val="100000"/>
              </a:lnSpc>
              <a:spcBef>
                <a:spcPts val="0"/>
              </a:spcBef>
              <a:spcAft>
                <a:spcPts val="0"/>
              </a:spcAft>
              <a:buClr>
                <a:schemeClr val="dk1"/>
              </a:buClr>
              <a:buSzPts val="2000"/>
              <a:buAutoNum type="arabicPeriod"/>
            </a:pPr>
            <a:r>
              <a:rPr lang="en-US" sz="2400">
                <a:solidFill>
                  <a:schemeClr val="dk1"/>
                </a:solidFill>
                <a:latin typeface="Calibri"/>
                <a:ea typeface="Calibri"/>
                <a:cs typeface="Calibri"/>
                <a:sym typeface="Calibri"/>
              </a:rPr>
              <a:t>Additional Feedback</a:t>
            </a:r>
            <a:endParaRPr sz="2400">
              <a:solidFill>
                <a:schemeClr val="dk1"/>
              </a:solidFill>
              <a:latin typeface="Calibri"/>
              <a:ea typeface="Calibri"/>
              <a:cs typeface="Calibri"/>
              <a:sym typeface="Calibri"/>
            </a:endParaRPr>
          </a:p>
          <a:p>
            <a:pPr marL="742950" marR="0" lvl="0" indent="-298450" algn="l" rtl="0">
              <a:lnSpc>
                <a:spcPct val="100000"/>
              </a:lnSpc>
              <a:spcBef>
                <a:spcPts val="0"/>
              </a:spcBef>
              <a:spcAft>
                <a:spcPts val="0"/>
              </a:spcAft>
              <a:buClr>
                <a:schemeClr val="dk1"/>
              </a:buClr>
              <a:buSzPts val="2000"/>
              <a:buAutoNum type="arabicPeriod"/>
            </a:pPr>
            <a:r>
              <a:rPr lang="en-US" sz="2400">
                <a:solidFill>
                  <a:schemeClr val="dk1"/>
                </a:solidFill>
                <a:latin typeface="Calibri"/>
                <a:ea typeface="Calibri"/>
                <a:cs typeface="Calibri"/>
                <a:sym typeface="Calibri"/>
              </a:rPr>
              <a:t>Progress Toward Goal</a:t>
            </a:r>
            <a:endParaRPr sz="24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000">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r>
              <a:rPr lang="en-US" sz="2000">
                <a:solidFill>
                  <a:schemeClr val="dk1"/>
                </a:solidFill>
                <a:latin typeface="Calibri"/>
                <a:ea typeface="Calibri"/>
                <a:cs typeface="Calibri"/>
                <a:sym typeface="Calibri"/>
              </a:rPr>
              <a:t>Sections 1, 2, 3, 6, 7, 9 and portions of Section 4 of the Local Government/State Agency Energy Report must be completed by all reporting entities. </a:t>
            </a:r>
            <a:r>
              <a:rPr lang="en-US" sz="2000" u="sng">
                <a:solidFill>
                  <a:schemeClr val="dk1"/>
                </a:solidFill>
                <a:latin typeface="Calibri"/>
                <a:ea typeface="Calibri"/>
                <a:cs typeface="Calibri"/>
                <a:sym typeface="Calibri"/>
              </a:rPr>
              <a:t>Section 5: Renewable Energy Data is optional</a:t>
            </a:r>
            <a:r>
              <a:rPr lang="en-US" sz="2000">
                <a:solidFill>
                  <a:schemeClr val="dk1"/>
                </a:solidFill>
                <a:latin typeface="Calibri"/>
                <a:ea typeface="Calibri"/>
                <a:cs typeface="Calibri"/>
                <a:sym typeface="Calibri"/>
              </a:rPr>
              <a:t>.</a:t>
            </a:r>
            <a:endParaRPr sz="2000">
              <a:solidFill>
                <a:schemeClr val="dk1"/>
              </a:solidFill>
              <a:latin typeface="Calibri"/>
              <a:ea typeface="Calibri"/>
              <a:cs typeface="Calibri"/>
              <a:sym typeface="Calibri"/>
            </a:endParaRPr>
          </a:p>
          <a:p>
            <a:pPr marL="0" marR="0" lvl="0" indent="0" algn="l" rtl="0">
              <a:lnSpc>
                <a:spcPct val="100000"/>
              </a:lnSpc>
              <a:spcBef>
                <a:spcPts val="1200"/>
              </a:spcBef>
              <a:spcAft>
                <a:spcPts val="0"/>
              </a:spcAft>
              <a:buNone/>
            </a:pPr>
            <a:endParaRPr sz="2000">
              <a:solidFill>
                <a:schemeClr val="dk1"/>
              </a:solidFill>
              <a:latin typeface="Calibri"/>
              <a:ea typeface="Calibri"/>
              <a:cs typeface="Calibri"/>
              <a:sym typeface="Calibri"/>
            </a:endParaRPr>
          </a:p>
        </p:txBody>
      </p:sp>
      <p:sp>
        <p:nvSpPr>
          <p:cNvPr id="7" name="Slide Number Placeholder 5">
            <a:extLst>
              <a:ext uri="{FF2B5EF4-FFF2-40B4-BE49-F238E27FC236}">
                <a16:creationId xmlns:a16="http://schemas.microsoft.com/office/drawing/2014/main" id="{35712BC4-C11D-4B45-AEEB-72B2E022C70D}"/>
              </a:ext>
            </a:extLst>
          </p:cNvPr>
          <p:cNvSpPr>
            <a:spLocks noGrp="1"/>
          </p:cNvSpPr>
          <p:nvPr>
            <p:ph type="sldNum" sz="quarter" idx="12"/>
          </p:nvPr>
        </p:nvSpPr>
        <p:spPr>
          <a:xfrm>
            <a:off x="10654602" y="6438788"/>
            <a:ext cx="1312025" cy="365125"/>
          </a:xfrm>
        </p:spPr>
        <p:txBody>
          <a:bodyPr/>
          <a:lstStyle/>
          <a:p>
            <a:fld id="{330EA680-D336-4FF7-8B7A-9848BB0A1C32}" type="slidenum">
              <a:rPr lang="en-US" smtClean="0"/>
              <a:t>26</a:t>
            </a:fld>
            <a:endParaRPr lang="en-US"/>
          </a:p>
        </p:txBody>
      </p:sp>
      <p:pic>
        <p:nvPicPr>
          <p:cNvPr id="2" name="Picture 1">
            <a:extLst>
              <a:ext uri="{FF2B5EF4-FFF2-40B4-BE49-F238E27FC236}">
                <a16:creationId xmlns:a16="http://schemas.microsoft.com/office/drawing/2014/main" id="{E13832F1-EF88-81E6-23CC-CE51C6D8F4E0}"/>
              </a:ext>
            </a:extLst>
          </p:cNvPr>
          <p:cNvPicPr>
            <a:picLocks noChangeAspect="1"/>
          </p:cNvPicPr>
          <p:nvPr/>
        </p:nvPicPr>
        <p:blipFill rotWithShape="1">
          <a:blip r:embed="rId4"/>
          <a:srcRect b="30114"/>
          <a:stretch/>
        </p:blipFill>
        <p:spPr>
          <a:xfrm>
            <a:off x="11731752" y="5994167"/>
            <a:ext cx="460248" cy="323489"/>
          </a:xfrm>
          <a:prstGeom prst="rect">
            <a:avLst/>
          </a:prstGeom>
        </p:spPr>
      </p:pic>
    </p:spTree>
    <p:extLst>
      <p:ext uri="{BB962C8B-B14F-4D97-AF65-F5344CB8AC3E}">
        <p14:creationId xmlns:p14="http://schemas.microsoft.com/office/powerpoint/2010/main" val="3791671709"/>
      </p:ext>
    </p:extLst>
  </p:cSld>
  <p:clrMapOvr>
    <a:masterClrMapping/>
  </p:clrMapOvr>
  <p:extLst>
    <p:ext uri="{6950BFC3-D8DA-4A85-94F7-54DA5524770B}">
      <p188:commentRel xmlns:p188="http://schemas.microsoft.com/office/powerpoint/2018/8/main" r:id="rId3"/>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475DB-CA3A-488E-8850-A5FB7AC579DB}"/>
              </a:ext>
            </a:extLst>
          </p:cNvPr>
          <p:cNvSpPr>
            <a:spLocks noGrp="1"/>
          </p:cNvSpPr>
          <p:nvPr>
            <p:ph type="title"/>
          </p:nvPr>
        </p:nvSpPr>
        <p:spPr/>
        <p:txBody>
          <a:bodyPr/>
          <a:lstStyle/>
          <a:p>
            <a:r>
              <a:rPr lang="en-US"/>
              <a:t>Getting Started</a:t>
            </a:r>
          </a:p>
        </p:txBody>
      </p:sp>
      <p:pic>
        <p:nvPicPr>
          <p:cNvPr id="7" name="Content Placeholder 6">
            <a:extLst>
              <a:ext uri="{FF2B5EF4-FFF2-40B4-BE49-F238E27FC236}">
                <a16:creationId xmlns:a16="http://schemas.microsoft.com/office/drawing/2014/main" id="{4E916EED-C5FA-4EE8-98AE-8064D1318886}"/>
              </a:ext>
            </a:extLst>
          </p:cNvPr>
          <p:cNvPicPr>
            <a:picLocks noGrp="1" noChangeAspect="1"/>
          </p:cNvPicPr>
          <p:nvPr>
            <p:ph idx="1"/>
          </p:nvPr>
        </p:nvPicPr>
        <p:blipFill>
          <a:blip r:embed="rId4"/>
          <a:stretch>
            <a:fillRect/>
          </a:stretch>
        </p:blipFill>
        <p:spPr>
          <a:xfrm>
            <a:off x="5649621" y="1958749"/>
            <a:ext cx="6092825" cy="2790533"/>
          </a:xfrm>
          <a:prstGeom prst="rect">
            <a:avLst/>
          </a:prstGeom>
        </p:spPr>
      </p:pic>
      <p:cxnSp>
        <p:nvCxnSpPr>
          <p:cNvPr id="9" name="Straight Arrow Connector 8">
            <a:extLst>
              <a:ext uri="{FF2B5EF4-FFF2-40B4-BE49-F238E27FC236}">
                <a16:creationId xmlns:a16="http://schemas.microsoft.com/office/drawing/2014/main" id="{941D491B-A320-42E0-B688-E6BFB1F50E9D}"/>
              </a:ext>
            </a:extLst>
          </p:cNvPr>
          <p:cNvCxnSpPr>
            <a:cxnSpLocks/>
          </p:cNvCxnSpPr>
          <p:nvPr/>
        </p:nvCxnSpPr>
        <p:spPr>
          <a:xfrm>
            <a:off x="5100506" y="3926048"/>
            <a:ext cx="1392573" cy="33555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5" name="TextBox 14">
            <a:extLst>
              <a:ext uri="{FF2B5EF4-FFF2-40B4-BE49-F238E27FC236}">
                <a16:creationId xmlns:a16="http://schemas.microsoft.com/office/drawing/2014/main" id="{31E706B1-C4DE-4AB5-A164-9F6324C42A7A}"/>
              </a:ext>
            </a:extLst>
          </p:cNvPr>
          <p:cNvSpPr txBox="1"/>
          <p:nvPr/>
        </p:nvSpPr>
        <p:spPr>
          <a:xfrm>
            <a:off x="1097281" y="1862356"/>
            <a:ext cx="4103894" cy="295465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Create a Data Checklist (see reporting help guide)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Know your data sources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Keep your data organized, consistent and “tidy”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Prep for next year now!</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a:solidFill>
                  <a:prstClr val="black"/>
                </a:solidFill>
                <a:latin typeface="Calibri" panose="020F0502020204030204"/>
                <a:hlinkClick r:id="rId5"/>
              </a:rPr>
              <a:t>Reporting Link</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0A42A453-58EB-479D-AAD6-8085D75C94C2}"/>
              </a:ext>
            </a:extLst>
          </p:cNvPr>
          <p:cNvSpPr>
            <a:spLocks noGrp="1"/>
          </p:cNvSpPr>
          <p:nvPr>
            <p:ph type="sldNum" sz="quarter" idx="12"/>
          </p:nvPr>
        </p:nvSpPr>
        <p:spPr/>
        <p:txBody>
          <a:bodyPr/>
          <a:lstStyle/>
          <a:p>
            <a:fld id="{9C3E703D-DEF9-41AA-87CB-49590C740020}" type="slidenum">
              <a:rPr lang="en-US" smtClean="0"/>
              <a:t>27</a:t>
            </a:fld>
            <a:endParaRPr lang="en-US"/>
          </a:p>
        </p:txBody>
      </p:sp>
      <p:sp>
        <p:nvSpPr>
          <p:cNvPr id="4" name="Rectangle 3">
            <a:extLst>
              <a:ext uri="{FF2B5EF4-FFF2-40B4-BE49-F238E27FC236}">
                <a16:creationId xmlns:a16="http://schemas.microsoft.com/office/drawing/2014/main" id="{AC484ACF-ACA5-BB03-E7E5-ECAFE4ADE800}"/>
              </a:ext>
            </a:extLst>
          </p:cNvPr>
          <p:cNvSpPr/>
          <p:nvPr/>
        </p:nvSpPr>
        <p:spPr>
          <a:xfrm>
            <a:off x="11029950" y="5600700"/>
            <a:ext cx="1028700" cy="6762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BA2BF4E-C5CA-406B-376D-A0D009ADF186}"/>
              </a:ext>
            </a:extLst>
          </p:cNvPr>
          <p:cNvPicPr>
            <a:picLocks noChangeAspect="1"/>
          </p:cNvPicPr>
          <p:nvPr/>
        </p:nvPicPr>
        <p:blipFill rotWithShape="1">
          <a:blip r:embed="rId6"/>
          <a:srcRect b="30114"/>
          <a:stretch/>
        </p:blipFill>
        <p:spPr>
          <a:xfrm>
            <a:off x="11731752" y="5994167"/>
            <a:ext cx="460248" cy="323489"/>
          </a:xfrm>
          <a:prstGeom prst="rect">
            <a:avLst/>
          </a:prstGeom>
        </p:spPr>
      </p:pic>
    </p:spTree>
    <p:extLst>
      <p:ext uri="{BB962C8B-B14F-4D97-AF65-F5344CB8AC3E}">
        <p14:creationId xmlns:p14="http://schemas.microsoft.com/office/powerpoint/2010/main" val="968117702"/>
      </p:ext>
    </p:extLst>
  </p:cSld>
  <p:clrMapOvr>
    <a:masterClrMapping/>
  </p:clrMapOvr>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170F4-1081-4C34-ADBE-22D156763DA8}"/>
              </a:ext>
            </a:extLst>
          </p:cNvPr>
          <p:cNvSpPr>
            <a:spLocks noGrp="1"/>
          </p:cNvSpPr>
          <p:nvPr>
            <p:ph type="title"/>
          </p:nvPr>
        </p:nvSpPr>
        <p:spPr/>
        <p:txBody>
          <a:bodyPr/>
          <a:lstStyle/>
          <a:p>
            <a:r>
              <a:rPr lang="en-US"/>
              <a:t>Section 1: Background Information</a:t>
            </a:r>
          </a:p>
        </p:txBody>
      </p:sp>
      <p:pic>
        <p:nvPicPr>
          <p:cNvPr id="7" name="Content Placeholder 6">
            <a:extLst>
              <a:ext uri="{FF2B5EF4-FFF2-40B4-BE49-F238E27FC236}">
                <a16:creationId xmlns:a16="http://schemas.microsoft.com/office/drawing/2014/main" id="{341FF297-30FB-4701-9610-02145F08171A}"/>
              </a:ext>
            </a:extLst>
          </p:cNvPr>
          <p:cNvPicPr>
            <a:picLocks noGrp="1" noChangeAspect="1"/>
          </p:cNvPicPr>
          <p:nvPr>
            <p:ph idx="1"/>
          </p:nvPr>
        </p:nvPicPr>
        <p:blipFill>
          <a:blip r:embed="rId2"/>
          <a:stretch>
            <a:fillRect/>
          </a:stretch>
        </p:blipFill>
        <p:spPr>
          <a:xfrm>
            <a:off x="6096000" y="1883586"/>
            <a:ext cx="2510887" cy="4022725"/>
          </a:xfrm>
          <a:prstGeom prst="rect">
            <a:avLst/>
          </a:prstGeom>
        </p:spPr>
      </p:pic>
      <p:pic>
        <p:nvPicPr>
          <p:cNvPr id="8" name="Picture 7">
            <a:extLst>
              <a:ext uri="{FF2B5EF4-FFF2-40B4-BE49-F238E27FC236}">
                <a16:creationId xmlns:a16="http://schemas.microsoft.com/office/drawing/2014/main" id="{BCB9ED8A-6B61-4C54-B040-94D9EC229009}"/>
              </a:ext>
            </a:extLst>
          </p:cNvPr>
          <p:cNvPicPr>
            <a:picLocks noChangeAspect="1"/>
          </p:cNvPicPr>
          <p:nvPr/>
        </p:nvPicPr>
        <p:blipFill>
          <a:blip r:embed="rId3"/>
          <a:stretch>
            <a:fillRect/>
          </a:stretch>
        </p:blipFill>
        <p:spPr>
          <a:xfrm>
            <a:off x="8571062" y="2204437"/>
            <a:ext cx="2562225" cy="3848100"/>
          </a:xfrm>
          <a:prstGeom prst="rect">
            <a:avLst/>
          </a:prstGeom>
        </p:spPr>
      </p:pic>
      <p:sp>
        <p:nvSpPr>
          <p:cNvPr id="9" name="TextBox 8">
            <a:extLst>
              <a:ext uri="{FF2B5EF4-FFF2-40B4-BE49-F238E27FC236}">
                <a16:creationId xmlns:a16="http://schemas.microsoft.com/office/drawing/2014/main" id="{BC7E572D-AD2A-466B-BDA4-2C4E53A7D94A}"/>
              </a:ext>
            </a:extLst>
          </p:cNvPr>
          <p:cNvSpPr txBox="1"/>
          <p:nvPr/>
        </p:nvSpPr>
        <p:spPr>
          <a:xfrm>
            <a:off x="1194318" y="2052735"/>
            <a:ext cx="3890866" cy="2308324"/>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City Information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Contact Information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Ensure to update contact information for those who will be completing next years reporting</a:t>
            </a:r>
          </a:p>
        </p:txBody>
      </p:sp>
      <p:sp>
        <p:nvSpPr>
          <p:cNvPr id="3" name="Slide Number Placeholder 2">
            <a:extLst>
              <a:ext uri="{FF2B5EF4-FFF2-40B4-BE49-F238E27FC236}">
                <a16:creationId xmlns:a16="http://schemas.microsoft.com/office/drawing/2014/main" id="{E90DAF35-7B9E-4780-96E8-798BEF2A4241}"/>
              </a:ext>
            </a:extLst>
          </p:cNvPr>
          <p:cNvSpPr>
            <a:spLocks noGrp="1"/>
          </p:cNvSpPr>
          <p:nvPr>
            <p:ph type="sldNum" sz="quarter" idx="12"/>
          </p:nvPr>
        </p:nvSpPr>
        <p:spPr/>
        <p:txBody>
          <a:bodyPr/>
          <a:lstStyle/>
          <a:p>
            <a:fld id="{9C3E703D-DEF9-41AA-87CB-49590C740020}" type="slidenum">
              <a:rPr lang="en-US" smtClean="0"/>
              <a:t>28</a:t>
            </a:fld>
            <a:endParaRPr lang="en-US"/>
          </a:p>
        </p:txBody>
      </p:sp>
      <p:sp>
        <p:nvSpPr>
          <p:cNvPr id="4" name="Rectangle 3">
            <a:extLst>
              <a:ext uri="{FF2B5EF4-FFF2-40B4-BE49-F238E27FC236}">
                <a16:creationId xmlns:a16="http://schemas.microsoft.com/office/drawing/2014/main" id="{9144377E-7727-8340-E16E-C430F222FCF6}"/>
              </a:ext>
            </a:extLst>
          </p:cNvPr>
          <p:cNvSpPr/>
          <p:nvPr/>
        </p:nvSpPr>
        <p:spPr>
          <a:xfrm>
            <a:off x="11081949" y="5669280"/>
            <a:ext cx="750387" cy="5486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C8C8333-F1EC-2449-6A9F-EFE034EA2F5F}"/>
              </a:ext>
            </a:extLst>
          </p:cNvPr>
          <p:cNvPicPr>
            <a:picLocks noChangeAspect="1"/>
          </p:cNvPicPr>
          <p:nvPr/>
        </p:nvPicPr>
        <p:blipFill rotWithShape="1">
          <a:blip r:embed="rId4"/>
          <a:srcRect b="30114"/>
          <a:stretch/>
        </p:blipFill>
        <p:spPr>
          <a:xfrm>
            <a:off x="11731752" y="5994167"/>
            <a:ext cx="460248" cy="323489"/>
          </a:xfrm>
          <a:prstGeom prst="rect">
            <a:avLst/>
          </a:prstGeom>
        </p:spPr>
      </p:pic>
    </p:spTree>
    <p:extLst>
      <p:ext uri="{BB962C8B-B14F-4D97-AF65-F5344CB8AC3E}">
        <p14:creationId xmlns:p14="http://schemas.microsoft.com/office/powerpoint/2010/main" val="2970815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170F4-1081-4C34-ADBE-22D156763DA8}"/>
              </a:ext>
            </a:extLst>
          </p:cNvPr>
          <p:cNvSpPr>
            <a:spLocks noGrp="1"/>
          </p:cNvSpPr>
          <p:nvPr>
            <p:ph type="title"/>
          </p:nvPr>
        </p:nvSpPr>
        <p:spPr/>
        <p:txBody>
          <a:bodyPr/>
          <a:lstStyle/>
          <a:p>
            <a:r>
              <a:rPr lang="en-US"/>
              <a:t>Section 2: Reduction Goal</a:t>
            </a:r>
          </a:p>
        </p:txBody>
      </p:sp>
      <p:sp>
        <p:nvSpPr>
          <p:cNvPr id="9" name="TextBox 8">
            <a:extLst>
              <a:ext uri="{FF2B5EF4-FFF2-40B4-BE49-F238E27FC236}">
                <a16:creationId xmlns:a16="http://schemas.microsoft.com/office/drawing/2014/main" id="{BC7E572D-AD2A-466B-BDA4-2C4E53A7D94A}"/>
              </a:ext>
            </a:extLst>
          </p:cNvPr>
          <p:cNvSpPr txBox="1"/>
          <p:nvPr/>
        </p:nvSpPr>
        <p:spPr>
          <a:xfrm>
            <a:off x="1194318" y="2052735"/>
            <a:ext cx="3890866" cy="3785652"/>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Reduction goal established (Y/N)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Goal can take several forms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Denton historically does this through council resolution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Updates with each new iteration of the SB to reflect length of time and start date</a:t>
            </a:r>
          </a:p>
        </p:txBody>
      </p:sp>
      <p:pic>
        <p:nvPicPr>
          <p:cNvPr id="6" name="Picture 5">
            <a:extLst>
              <a:ext uri="{FF2B5EF4-FFF2-40B4-BE49-F238E27FC236}">
                <a16:creationId xmlns:a16="http://schemas.microsoft.com/office/drawing/2014/main" id="{E062E8D6-BE0C-447B-844C-243976972B8A}"/>
              </a:ext>
            </a:extLst>
          </p:cNvPr>
          <p:cNvPicPr>
            <a:picLocks noChangeAspect="1"/>
          </p:cNvPicPr>
          <p:nvPr/>
        </p:nvPicPr>
        <p:blipFill>
          <a:blip r:embed="rId2"/>
          <a:stretch>
            <a:fillRect/>
          </a:stretch>
        </p:blipFill>
        <p:spPr>
          <a:xfrm>
            <a:off x="5402425" y="2660851"/>
            <a:ext cx="6335485" cy="2080050"/>
          </a:xfrm>
          <a:prstGeom prst="rect">
            <a:avLst/>
          </a:prstGeom>
        </p:spPr>
      </p:pic>
      <p:sp>
        <p:nvSpPr>
          <p:cNvPr id="3" name="Slide Number Placeholder 2">
            <a:extLst>
              <a:ext uri="{FF2B5EF4-FFF2-40B4-BE49-F238E27FC236}">
                <a16:creationId xmlns:a16="http://schemas.microsoft.com/office/drawing/2014/main" id="{A36C5330-C824-4D47-BBBD-A9F252D832BD}"/>
              </a:ext>
            </a:extLst>
          </p:cNvPr>
          <p:cNvSpPr>
            <a:spLocks noGrp="1"/>
          </p:cNvSpPr>
          <p:nvPr>
            <p:ph type="sldNum" sz="quarter" idx="12"/>
          </p:nvPr>
        </p:nvSpPr>
        <p:spPr/>
        <p:txBody>
          <a:bodyPr/>
          <a:lstStyle/>
          <a:p>
            <a:fld id="{9C3E703D-DEF9-41AA-87CB-49590C740020}" type="slidenum">
              <a:rPr lang="en-US" smtClean="0"/>
              <a:t>29</a:t>
            </a:fld>
            <a:endParaRPr lang="en-US"/>
          </a:p>
        </p:txBody>
      </p:sp>
      <p:sp>
        <p:nvSpPr>
          <p:cNvPr id="5" name="Rectangle 4">
            <a:extLst>
              <a:ext uri="{FF2B5EF4-FFF2-40B4-BE49-F238E27FC236}">
                <a16:creationId xmlns:a16="http://schemas.microsoft.com/office/drawing/2014/main" id="{8F526061-AD10-6A50-FEDB-3CE52EEBC708}"/>
              </a:ext>
            </a:extLst>
          </p:cNvPr>
          <p:cNvSpPr/>
          <p:nvPr/>
        </p:nvSpPr>
        <p:spPr>
          <a:xfrm>
            <a:off x="11155680" y="5715000"/>
            <a:ext cx="649224" cy="5120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DA18C0F-CAAD-3F7A-12BC-8597DBE2B9B5}"/>
              </a:ext>
            </a:extLst>
          </p:cNvPr>
          <p:cNvPicPr>
            <a:picLocks noChangeAspect="1"/>
          </p:cNvPicPr>
          <p:nvPr/>
        </p:nvPicPr>
        <p:blipFill rotWithShape="1">
          <a:blip r:embed="rId3"/>
          <a:srcRect b="30114"/>
          <a:stretch/>
        </p:blipFill>
        <p:spPr>
          <a:xfrm>
            <a:off x="11731752" y="5994167"/>
            <a:ext cx="460248" cy="323489"/>
          </a:xfrm>
          <a:prstGeom prst="rect">
            <a:avLst/>
          </a:prstGeom>
        </p:spPr>
      </p:pic>
    </p:spTree>
    <p:extLst>
      <p:ext uri="{BB962C8B-B14F-4D97-AF65-F5344CB8AC3E}">
        <p14:creationId xmlns:p14="http://schemas.microsoft.com/office/powerpoint/2010/main" val="464329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CDC1B6-8271-C2A0-8C61-E506E8A4CABB}"/>
              </a:ext>
            </a:extLst>
          </p:cNvPr>
          <p:cNvSpPr>
            <a:spLocks noGrp="1"/>
          </p:cNvSpPr>
          <p:nvPr>
            <p:ph type="sldNum" sz="quarter" idx="12"/>
          </p:nvPr>
        </p:nvSpPr>
        <p:spPr/>
        <p:txBody>
          <a:bodyPr/>
          <a:lstStyle/>
          <a:p>
            <a:fld id="{841D6BCB-3A8F-4398-8448-7EFD17677606}" type="slidenum">
              <a:rPr lang="en-US" smtClean="0"/>
              <a:t>3</a:t>
            </a:fld>
            <a:endParaRPr lang="en-US"/>
          </a:p>
        </p:txBody>
      </p:sp>
      <p:sp>
        <p:nvSpPr>
          <p:cNvPr id="3" name="Content Placeholder 2">
            <a:extLst>
              <a:ext uri="{FF2B5EF4-FFF2-40B4-BE49-F238E27FC236}">
                <a16:creationId xmlns:a16="http://schemas.microsoft.com/office/drawing/2014/main" id="{D4FC2D60-6753-8799-ADF6-F532B35CC534}"/>
              </a:ext>
            </a:extLst>
          </p:cNvPr>
          <p:cNvSpPr txBox="1">
            <a:spLocks/>
          </p:cNvSpPr>
          <p:nvPr/>
        </p:nvSpPr>
        <p:spPr>
          <a:xfrm>
            <a:off x="960120" y="939997"/>
            <a:ext cx="10707511" cy="4915253"/>
          </a:xfrm>
          <a:prstGeom prst="rect">
            <a:avLst/>
          </a:prstGeom>
        </p:spPr>
        <p:txBody>
          <a:bodyPr vert="horz" lIns="0" tIns="45720" rIns="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0660" lvl="1" indent="0">
              <a:spcBef>
                <a:spcPts val="600"/>
              </a:spcBef>
              <a:spcAft>
                <a:spcPts val="600"/>
              </a:spcAft>
              <a:buNone/>
            </a:pPr>
            <a:r>
              <a:rPr lang="en-US" sz="2200" dirty="0">
                <a:latin typeface="Calibri"/>
                <a:cs typeface="Calibri"/>
              </a:rPr>
              <a:t>12:00 PM – 12:15 PM  Welcome and Housekeeping Items</a:t>
            </a:r>
            <a:endParaRPr lang="en-US" sz="2200" dirty="0">
              <a:latin typeface="Calibri"/>
              <a:ea typeface="Calibri"/>
              <a:cs typeface="Calibri"/>
            </a:endParaRPr>
          </a:p>
          <a:p>
            <a:pPr marL="200660" lvl="1" indent="0">
              <a:spcBef>
                <a:spcPts val="600"/>
              </a:spcBef>
              <a:spcAft>
                <a:spcPts val="600"/>
              </a:spcAft>
              <a:buNone/>
            </a:pPr>
            <a:r>
              <a:rPr lang="en-US" sz="2200" dirty="0">
                <a:latin typeface="Calibri"/>
                <a:ea typeface="Calibri"/>
                <a:cs typeface="Calibri"/>
              </a:rPr>
              <a:t>12:15 PM – 1:00 PM Lunch and Networking</a:t>
            </a:r>
          </a:p>
          <a:p>
            <a:pPr marL="200660" lvl="1" indent="0">
              <a:spcBef>
                <a:spcPts val="600"/>
              </a:spcBef>
              <a:spcAft>
                <a:spcPts val="600"/>
              </a:spcAft>
              <a:buNone/>
            </a:pPr>
            <a:r>
              <a:rPr lang="en-US" sz="2200" dirty="0">
                <a:ea typeface="Calibri"/>
                <a:cs typeface="Calibri"/>
              </a:rPr>
              <a:t>1:00 PM – 1:30 PM   NCTCOG Programs and Events</a:t>
            </a:r>
          </a:p>
          <a:p>
            <a:pPr marL="200660" lvl="1" indent="0">
              <a:spcBef>
                <a:spcPts val="600"/>
              </a:spcBef>
              <a:spcAft>
                <a:spcPts val="600"/>
              </a:spcAft>
              <a:buNone/>
            </a:pPr>
            <a:r>
              <a:rPr lang="en-US" sz="2200" dirty="0">
                <a:ea typeface="Calibri"/>
                <a:cs typeface="Calibri"/>
              </a:rPr>
              <a:t> 	        Joaquin Escalante – Planner, NCTCOG</a:t>
            </a:r>
          </a:p>
          <a:p>
            <a:pPr marL="200660" lvl="1" indent="0">
              <a:spcBef>
                <a:spcPts val="600"/>
              </a:spcBef>
              <a:spcAft>
                <a:spcPts val="600"/>
              </a:spcAft>
              <a:buFont typeface="Calibri" pitchFamily="34" charset="0"/>
              <a:buNone/>
            </a:pPr>
            <a:r>
              <a:rPr lang="en-US" sz="2200" dirty="0">
                <a:ea typeface="Calibri"/>
                <a:cs typeface="Calibri"/>
              </a:rPr>
              <a:t>			SECO Overview</a:t>
            </a:r>
          </a:p>
          <a:p>
            <a:pPr marL="200660" lvl="1" indent="0">
              <a:spcBef>
                <a:spcPts val="600"/>
              </a:spcBef>
              <a:spcAft>
                <a:spcPts val="600"/>
              </a:spcAft>
              <a:buNone/>
            </a:pPr>
            <a:r>
              <a:rPr lang="en-US" sz="2200" dirty="0">
                <a:ea typeface="Calibri"/>
                <a:cs typeface="Calibri"/>
              </a:rPr>
              <a:t> 	        Adam Mueller – Program Specialist, SECO</a:t>
            </a:r>
          </a:p>
          <a:p>
            <a:pPr marL="200660" lvl="1" indent="0">
              <a:spcBef>
                <a:spcPts val="600"/>
              </a:spcBef>
              <a:spcAft>
                <a:spcPts val="600"/>
              </a:spcAft>
              <a:buNone/>
            </a:pPr>
            <a:r>
              <a:rPr lang="en-US" sz="2200" dirty="0">
                <a:ea typeface="Calibri"/>
                <a:cs typeface="Calibri"/>
              </a:rPr>
              <a:t>1:30 PM – 2:25 PM  Annual Local Government Energy Reporting</a:t>
            </a:r>
          </a:p>
          <a:p>
            <a:pPr marL="200660" lvl="1" indent="0">
              <a:spcBef>
                <a:spcPts val="600"/>
              </a:spcBef>
              <a:spcAft>
                <a:spcPts val="600"/>
              </a:spcAft>
              <a:buNone/>
            </a:pPr>
            <a:r>
              <a:rPr lang="en-US" sz="2200" dirty="0">
                <a:ea typeface="Calibri"/>
                <a:cs typeface="Calibri"/>
              </a:rPr>
              <a:t> 	       </a:t>
            </a:r>
            <a:r>
              <a:rPr lang="en-US" sz="2200" dirty="0">
                <a:ea typeface="+mn-lt"/>
                <a:cs typeface="+mn-lt"/>
              </a:rPr>
              <a:t> Shaun Marie Auckland – M.S.I.S., LEED Green Associate,</a:t>
            </a:r>
          </a:p>
          <a:p>
            <a:pPr marL="1414145" lvl="8" indent="0">
              <a:spcBef>
                <a:spcPts val="600"/>
              </a:spcBef>
              <a:spcAft>
                <a:spcPts val="600"/>
              </a:spcAft>
              <a:buNone/>
            </a:pPr>
            <a:r>
              <a:rPr lang="en-US" sz="2200" dirty="0">
                <a:ea typeface="+mn-lt"/>
                <a:cs typeface="+mn-lt"/>
              </a:rPr>
              <a:t>      Local Government Program Manager, SPEER</a:t>
            </a:r>
            <a:endParaRPr lang="en-US" sz="2200" dirty="0">
              <a:ea typeface="Calibri"/>
              <a:cs typeface="Calibri"/>
            </a:endParaRPr>
          </a:p>
          <a:p>
            <a:pPr marL="200660" lvl="1" indent="0">
              <a:spcBef>
                <a:spcPts val="600"/>
              </a:spcBef>
              <a:spcAft>
                <a:spcPts val="600"/>
              </a:spcAft>
              <a:buNone/>
            </a:pPr>
            <a:r>
              <a:rPr lang="en-US" sz="2200" dirty="0">
                <a:ea typeface="Calibri"/>
                <a:cs typeface="Calibri"/>
              </a:rPr>
              <a:t>2:25 PM – 2:30 PM Closing Remarks</a:t>
            </a:r>
          </a:p>
          <a:p>
            <a:pPr marL="200660" lvl="1" indent="0">
              <a:spcBef>
                <a:spcPts val="600"/>
              </a:spcBef>
              <a:spcAft>
                <a:spcPts val="600"/>
              </a:spcAft>
              <a:buNone/>
            </a:pPr>
            <a:r>
              <a:rPr lang="en-US" sz="2200" dirty="0">
                <a:ea typeface="Calibri"/>
                <a:cs typeface="Calibri"/>
              </a:rPr>
              <a:t>		      Joaquin Escalante – Planner, NCTCOG</a:t>
            </a:r>
          </a:p>
          <a:p>
            <a:pPr marL="200660" lvl="1" indent="0">
              <a:spcBef>
                <a:spcPts val="600"/>
              </a:spcBef>
              <a:spcAft>
                <a:spcPts val="600"/>
              </a:spcAft>
              <a:buFont typeface="Calibri" pitchFamily="34" charset="0"/>
              <a:buNone/>
            </a:pPr>
            <a:endParaRPr lang="en-US" sz="2200" dirty="0">
              <a:ea typeface="Calibri"/>
              <a:cs typeface="Calibri"/>
            </a:endParaRPr>
          </a:p>
          <a:p>
            <a:pPr marL="200660" lvl="1" indent="0">
              <a:spcBef>
                <a:spcPts val="600"/>
              </a:spcBef>
              <a:spcAft>
                <a:spcPts val="600"/>
              </a:spcAft>
              <a:buFont typeface="Calibri" pitchFamily="34" charset="0"/>
              <a:buNone/>
            </a:pPr>
            <a:endParaRPr lang="en-US" sz="2200" dirty="0">
              <a:ea typeface="Calibri"/>
              <a:cs typeface="Calibri"/>
            </a:endParaRPr>
          </a:p>
        </p:txBody>
      </p:sp>
      <p:sp>
        <p:nvSpPr>
          <p:cNvPr id="4" name="Title 1">
            <a:extLst>
              <a:ext uri="{FF2B5EF4-FFF2-40B4-BE49-F238E27FC236}">
                <a16:creationId xmlns:a16="http://schemas.microsoft.com/office/drawing/2014/main" id="{178212A9-B3E7-A863-2DB9-69789040F9E8}"/>
              </a:ext>
            </a:extLst>
          </p:cNvPr>
          <p:cNvSpPr txBox="1">
            <a:spLocks/>
          </p:cNvSpPr>
          <p:nvPr/>
        </p:nvSpPr>
        <p:spPr>
          <a:xfrm>
            <a:off x="1097280" y="186847"/>
            <a:ext cx="10058400" cy="867498"/>
          </a:xfrm>
          <a:prstGeom prst="rect">
            <a:avLst/>
          </a:prstGeom>
        </p:spPr>
        <p:txBody>
          <a:bodyPr vert="horz" lIns="91440" tIns="45720" rIns="91440" bIns="45720" rtlCol="0" anchor="t">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a:t>Agenda</a:t>
            </a:r>
          </a:p>
        </p:txBody>
      </p:sp>
      <p:pic>
        <p:nvPicPr>
          <p:cNvPr id="5" name="Picture 4" descr="A logo with a gear and a map of the state of texas&#10;&#10;Description automatically generated">
            <a:extLst>
              <a:ext uri="{FF2B5EF4-FFF2-40B4-BE49-F238E27FC236}">
                <a16:creationId xmlns:a16="http://schemas.microsoft.com/office/drawing/2014/main" id="{84FAFC71-E78A-A3C9-4CE5-7C0E604BF0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0475" y="5738598"/>
            <a:ext cx="771525" cy="547632"/>
          </a:xfrm>
          <a:prstGeom prst="rect">
            <a:avLst/>
          </a:prstGeom>
        </p:spPr>
      </p:pic>
    </p:spTree>
    <p:extLst>
      <p:ext uri="{BB962C8B-B14F-4D97-AF65-F5344CB8AC3E}">
        <p14:creationId xmlns:p14="http://schemas.microsoft.com/office/powerpoint/2010/main" val="7047777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170F4-1081-4C34-ADBE-22D156763DA8}"/>
              </a:ext>
            </a:extLst>
          </p:cNvPr>
          <p:cNvSpPr>
            <a:spLocks noGrp="1"/>
          </p:cNvSpPr>
          <p:nvPr>
            <p:ph type="title"/>
          </p:nvPr>
        </p:nvSpPr>
        <p:spPr/>
        <p:txBody>
          <a:bodyPr/>
          <a:lstStyle/>
          <a:p>
            <a:r>
              <a:rPr lang="en-US"/>
              <a:t>Section 3: Reporting Period</a:t>
            </a:r>
          </a:p>
        </p:txBody>
      </p:sp>
      <p:sp>
        <p:nvSpPr>
          <p:cNvPr id="9" name="TextBox 8">
            <a:extLst>
              <a:ext uri="{FF2B5EF4-FFF2-40B4-BE49-F238E27FC236}">
                <a16:creationId xmlns:a16="http://schemas.microsoft.com/office/drawing/2014/main" id="{BC7E572D-AD2A-466B-BDA4-2C4E53A7D94A}"/>
              </a:ext>
            </a:extLst>
          </p:cNvPr>
          <p:cNvSpPr txBox="1"/>
          <p:nvPr/>
        </p:nvSpPr>
        <p:spPr>
          <a:xfrm>
            <a:off x="1227873" y="2111458"/>
            <a:ext cx="3704253" cy="2862322"/>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Reporting period for local governments Jan 1 to Dec 31</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As stated, your January data or December data may overlap into other months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Current Practice: split months based on meter read date (before or after the 15</a:t>
            </a:r>
            <a:r>
              <a:rPr kumimoji="0" lang="en-US" sz="2000" b="0" i="0" u="none" strike="noStrike" kern="1200" cap="none" spc="0" normalizeH="0" baseline="30000" noProof="0">
                <a:ln>
                  <a:noFill/>
                </a:ln>
                <a:solidFill>
                  <a:prstClr val="black"/>
                </a:solidFill>
                <a:effectLst/>
                <a:uLnTx/>
                <a:uFillTx/>
                <a:latin typeface="Calibri" panose="020F0502020204030204"/>
                <a:ea typeface="+mn-ea"/>
                <a:cs typeface="+mn-cs"/>
              </a:rPr>
              <a:t>th</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of the month)</a:t>
            </a:r>
          </a:p>
        </p:txBody>
      </p:sp>
      <p:pic>
        <p:nvPicPr>
          <p:cNvPr id="4" name="Picture 3">
            <a:extLst>
              <a:ext uri="{FF2B5EF4-FFF2-40B4-BE49-F238E27FC236}">
                <a16:creationId xmlns:a16="http://schemas.microsoft.com/office/drawing/2014/main" id="{DB84C0EC-5116-475C-9386-8F7045D9B919}"/>
              </a:ext>
            </a:extLst>
          </p:cNvPr>
          <p:cNvPicPr>
            <a:picLocks noChangeAspect="1"/>
          </p:cNvPicPr>
          <p:nvPr/>
        </p:nvPicPr>
        <p:blipFill>
          <a:blip r:embed="rId2"/>
          <a:stretch>
            <a:fillRect/>
          </a:stretch>
        </p:blipFill>
        <p:spPr>
          <a:xfrm>
            <a:off x="5197151" y="2320555"/>
            <a:ext cx="6421113" cy="3242434"/>
          </a:xfrm>
          <a:prstGeom prst="rect">
            <a:avLst/>
          </a:prstGeom>
        </p:spPr>
      </p:pic>
      <p:sp>
        <p:nvSpPr>
          <p:cNvPr id="3" name="Slide Number Placeholder 2">
            <a:extLst>
              <a:ext uri="{FF2B5EF4-FFF2-40B4-BE49-F238E27FC236}">
                <a16:creationId xmlns:a16="http://schemas.microsoft.com/office/drawing/2014/main" id="{D86994BE-33FD-42F1-ABD0-1621326E6D74}"/>
              </a:ext>
            </a:extLst>
          </p:cNvPr>
          <p:cNvSpPr>
            <a:spLocks noGrp="1"/>
          </p:cNvSpPr>
          <p:nvPr>
            <p:ph type="sldNum" sz="quarter" idx="12"/>
          </p:nvPr>
        </p:nvSpPr>
        <p:spPr/>
        <p:txBody>
          <a:bodyPr/>
          <a:lstStyle/>
          <a:p>
            <a:fld id="{9C3E703D-DEF9-41AA-87CB-49590C740020}" type="slidenum">
              <a:rPr lang="en-US" smtClean="0"/>
              <a:t>30</a:t>
            </a:fld>
            <a:endParaRPr lang="en-US"/>
          </a:p>
        </p:txBody>
      </p:sp>
      <p:sp>
        <p:nvSpPr>
          <p:cNvPr id="5" name="Rectangle 4">
            <a:extLst>
              <a:ext uri="{FF2B5EF4-FFF2-40B4-BE49-F238E27FC236}">
                <a16:creationId xmlns:a16="http://schemas.microsoft.com/office/drawing/2014/main" id="{F161E9BD-208F-7F8C-3011-936E004EB507}"/>
              </a:ext>
            </a:extLst>
          </p:cNvPr>
          <p:cNvSpPr/>
          <p:nvPr/>
        </p:nvSpPr>
        <p:spPr>
          <a:xfrm>
            <a:off x="11155680" y="5696712"/>
            <a:ext cx="640080" cy="5492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D679E6B-A1B2-B2BC-B5B8-D44EF632C437}"/>
              </a:ext>
            </a:extLst>
          </p:cNvPr>
          <p:cNvPicPr>
            <a:picLocks noChangeAspect="1"/>
          </p:cNvPicPr>
          <p:nvPr/>
        </p:nvPicPr>
        <p:blipFill rotWithShape="1">
          <a:blip r:embed="rId3"/>
          <a:srcRect b="30114"/>
          <a:stretch/>
        </p:blipFill>
        <p:spPr>
          <a:xfrm>
            <a:off x="11731752" y="5994167"/>
            <a:ext cx="460248" cy="323489"/>
          </a:xfrm>
          <a:prstGeom prst="rect">
            <a:avLst/>
          </a:prstGeom>
        </p:spPr>
      </p:pic>
    </p:spTree>
    <p:extLst>
      <p:ext uri="{BB962C8B-B14F-4D97-AF65-F5344CB8AC3E}">
        <p14:creationId xmlns:p14="http://schemas.microsoft.com/office/powerpoint/2010/main" val="8451437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176311-E078-B7AD-8329-EEE098B5AF11}"/>
              </a:ext>
            </a:extLst>
          </p:cNvPr>
          <p:cNvSpPr/>
          <p:nvPr/>
        </p:nvSpPr>
        <p:spPr>
          <a:xfrm>
            <a:off x="11155680" y="5788152"/>
            <a:ext cx="649224" cy="457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7170F4-1081-4C34-ADBE-22D156763DA8}"/>
              </a:ext>
            </a:extLst>
          </p:cNvPr>
          <p:cNvSpPr>
            <a:spLocks noGrp="1"/>
          </p:cNvSpPr>
          <p:nvPr>
            <p:ph type="title"/>
          </p:nvPr>
        </p:nvSpPr>
        <p:spPr/>
        <p:txBody>
          <a:bodyPr/>
          <a:lstStyle/>
          <a:p>
            <a:r>
              <a:rPr lang="en-US"/>
              <a:t>Section 4: Consumption Data</a:t>
            </a:r>
          </a:p>
        </p:txBody>
      </p:sp>
      <p:sp>
        <p:nvSpPr>
          <p:cNvPr id="7" name="TextBox 6">
            <a:extLst>
              <a:ext uri="{FF2B5EF4-FFF2-40B4-BE49-F238E27FC236}">
                <a16:creationId xmlns:a16="http://schemas.microsoft.com/office/drawing/2014/main" id="{017DE750-CC87-43D7-A9F5-C3D6AB425280}"/>
              </a:ext>
            </a:extLst>
          </p:cNvPr>
          <p:cNvSpPr txBox="1"/>
          <p:nvPr/>
        </p:nvSpPr>
        <p:spPr>
          <a:xfrm>
            <a:off x="1244651" y="1930383"/>
            <a:ext cx="4392751" cy="3785652"/>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Checklist helps in this section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Know your data sources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Organization starts with data collection create a SB 241 field if possible (BF, ST, TS, W, WW, NA)</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Get informed on account changes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C3EB78E-09C6-41DB-8F1F-25BAD1F41DDF}"/>
              </a:ext>
            </a:extLst>
          </p:cNvPr>
          <p:cNvPicPr>
            <a:picLocks noChangeAspect="1"/>
          </p:cNvPicPr>
          <p:nvPr/>
        </p:nvPicPr>
        <p:blipFill>
          <a:blip r:embed="rId2"/>
          <a:stretch>
            <a:fillRect/>
          </a:stretch>
        </p:blipFill>
        <p:spPr>
          <a:xfrm>
            <a:off x="447078" y="5142092"/>
            <a:ext cx="11297844" cy="866722"/>
          </a:xfrm>
          <a:prstGeom prst="rect">
            <a:avLst/>
          </a:prstGeom>
        </p:spPr>
      </p:pic>
      <p:pic>
        <p:nvPicPr>
          <p:cNvPr id="10" name="Picture 9">
            <a:extLst>
              <a:ext uri="{FF2B5EF4-FFF2-40B4-BE49-F238E27FC236}">
                <a16:creationId xmlns:a16="http://schemas.microsoft.com/office/drawing/2014/main" id="{8FD55D80-57BF-4BBC-9298-E6918360C19C}"/>
              </a:ext>
            </a:extLst>
          </p:cNvPr>
          <p:cNvPicPr>
            <a:picLocks noChangeAspect="1"/>
          </p:cNvPicPr>
          <p:nvPr/>
        </p:nvPicPr>
        <p:blipFill>
          <a:blip r:embed="rId3"/>
          <a:stretch>
            <a:fillRect/>
          </a:stretch>
        </p:blipFill>
        <p:spPr>
          <a:xfrm>
            <a:off x="5714873" y="2021096"/>
            <a:ext cx="5952578" cy="2815808"/>
          </a:xfrm>
          <a:prstGeom prst="rect">
            <a:avLst/>
          </a:prstGeom>
        </p:spPr>
      </p:pic>
      <p:sp>
        <p:nvSpPr>
          <p:cNvPr id="3" name="Slide Number Placeholder 2">
            <a:extLst>
              <a:ext uri="{FF2B5EF4-FFF2-40B4-BE49-F238E27FC236}">
                <a16:creationId xmlns:a16="http://schemas.microsoft.com/office/drawing/2014/main" id="{654B01C9-C83A-4D0C-9878-41F39D1A315A}"/>
              </a:ext>
            </a:extLst>
          </p:cNvPr>
          <p:cNvSpPr>
            <a:spLocks noGrp="1"/>
          </p:cNvSpPr>
          <p:nvPr>
            <p:ph type="sldNum" sz="quarter" idx="12"/>
          </p:nvPr>
        </p:nvSpPr>
        <p:spPr/>
        <p:txBody>
          <a:bodyPr/>
          <a:lstStyle/>
          <a:p>
            <a:fld id="{9C3E703D-DEF9-41AA-87CB-49590C740020}" type="slidenum">
              <a:rPr lang="en-US" smtClean="0"/>
              <a:t>31</a:t>
            </a:fld>
            <a:endParaRPr lang="en-US"/>
          </a:p>
        </p:txBody>
      </p:sp>
      <p:pic>
        <p:nvPicPr>
          <p:cNvPr id="5" name="Picture 4">
            <a:extLst>
              <a:ext uri="{FF2B5EF4-FFF2-40B4-BE49-F238E27FC236}">
                <a16:creationId xmlns:a16="http://schemas.microsoft.com/office/drawing/2014/main" id="{F65451A2-B122-3863-2571-437F5F14AD46}"/>
              </a:ext>
            </a:extLst>
          </p:cNvPr>
          <p:cNvPicPr>
            <a:picLocks noChangeAspect="1"/>
          </p:cNvPicPr>
          <p:nvPr/>
        </p:nvPicPr>
        <p:blipFill rotWithShape="1">
          <a:blip r:embed="rId4"/>
          <a:srcRect b="30114"/>
          <a:stretch/>
        </p:blipFill>
        <p:spPr>
          <a:xfrm>
            <a:off x="11731752" y="5994167"/>
            <a:ext cx="460248" cy="323489"/>
          </a:xfrm>
          <a:prstGeom prst="rect">
            <a:avLst/>
          </a:prstGeom>
        </p:spPr>
      </p:pic>
    </p:spTree>
    <p:extLst>
      <p:ext uri="{BB962C8B-B14F-4D97-AF65-F5344CB8AC3E}">
        <p14:creationId xmlns:p14="http://schemas.microsoft.com/office/powerpoint/2010/main" val="996816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170F4-1081-4C34-ADBE-22D156763DA8}"/>
              </a:ext>
            </a:extLst>
          </p:cNvPr>
          <p:cNvSpPr>
            <a:spLocks noGrp="1"/>
          </p:cNvSpPr>
          <p:nvPr>
            <p:ph type="title"/>
          </p:nvPr>
        </p:nvSpPr>
        <p:spPr/>
        <p:txBody>
          <a:bodyPr/>
          <a:lstStyle/>
          <a:p>
            <a:r>
              <a:rPr lang="en-US"/>
              <a:t>Section 4: Consumption Data</a:t>
            </a:r>
          </a:p>
        </p:txBody>
      </p:sp>
      <p:sp>
        <p:nvSpPr>
          <p:cNvPr id="7" name="TextBox 6">
            <a:extLst>
              <a:ext uri="{FF2B5EF4-FFF2-40B4-BE49-F238E27FC236}">
                <a16:creationId xmlns:a16="http://schemas.microsoft.com/office/drawing/2014/main" id="{017DE750-CC87-43D7-A9F5-C3D6AB425280}"/>
              </a:ext>
            </a:extLst>
          </p:cNvPr>
          <p:cNvSpPr txBox="1"/>
          <p:nvPr/>
        </p:nvSpPr>
        <p:spPr>
          <a:xfrm>
            <a:off x="1097280" y="1737360"/>
            <a:ext cx="4392751" cy="5632311"/>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Buildings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Risk management is a great resource</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Keep billing codes in mind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Lighting</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Metered vs. unmetered</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Owned vs. unowned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Water and Wastewater</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You may or may not have a treatment plant to report</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You will have pumps and lift stations</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6C770CA-3CA2-473F-A734-288A2A280CF5}"/>
              </a:ext>
            </a:extLst>
          </p:cNvPr>
          <p:cNvPicPr>
            <a:picLocks noChangeAspect="1"/>
          </p:cNvPicPr>
          <p:nvPr/>
        </p:nvPicPr>
        <p:blipFill>
          <a:blip r:embed="rId2"/>
          <a:stretch>
            <a:fillRect/>
          </a:stretch>
        </p:blipFill>
        <p:spPr>
          <a:xfrm>
            <a:off x="5572037" y="1922106"/>
            <a:ext cx="3235478" cy="4099248"/>
          </a:xfrm>
          <a:prstGeom prst="rect">
            <a:avLst/>
          </a:prstGeom>
        </p:spPr>
      </p:pic>
      <p:pic>
        <p:nvPicPr>
          <p:cNvPr id="5" name="Picture 4">
            <a:extLst>
              <a:ext uri="{FF2B5EF4-FFF2-40B4-BE49-F238E27FC236}">
                <a16:creationId xmlns:a16="http://schemas.microsoft.com/office/drawing/2014/main" id="{7172BD5F-BAD5-46B7-A27F-78D6F6DE60D8}"/>
              </a:ext>
            </a:extLst>
          </p:cNvPr>
          <p:cNvPicPr>
            <a:picLocks noChangeAspect="1"/>
          </p:cNvPicPr>
          <p:nvPr/>
        </p:nvPicPr>
        <p:blipFill>
          <a:blip r:embed="rId3"/>
          <a:stretch>
            <a:fillRect/>
          </a:stretch>
        </p:blipFill>
        <p:spPr>
          <a:xfrm>
            <a:off x="8889521" y="2234682"/>
            <a:ext cx="3241635" cy="3991946"/>
          </a:xfrm>
          <a:prstGeom prst="rect">
            <a:avLst/>
          </a:prstGeom>
        </p:spPr>
      </p:pic>
      <p:sp>
        <p:nvSpPr>
          <p:cNvPr id="4" name="Slide Number Placeholder 3">
            <a:extLst>
              <a:ext uri="{FF2B5EF4-FFF2-40B4-BE49-F238E27FC236}">
                <a16:creationId xmlns:a16="http://schemas.microsoft.com/office/drawing/2014/main" id="{12D73218-4DC0-4556-B006-351DDCEA2090}"/>
              </a:ext>
            </a:extLst>
          </p:cNvPr>
          <p:cNvSpPr>
            <a:spLocks noGrp="1"/>
          </p:cNvSpPr>
          <p:nvPr>
            <p:ph type="sldNum" sz="quarter" idx="12"/>
          </p:nvPr>
        </p:nvSpPr>
        <p:spPr/>
        <p:txBody>
          <a:bodyPr/>
          <a:lstStyle/>
          <a:p>
            <a:fld id="{9C3E703D-DEF9-41AA-87CB-49590C740020}" type="slidenum">
              <a:rPr lang="en-US" smtClean="0"/>
              <a:t>32</a:t>
            </a:fld>
            <a:endParaRPr lang="en-US"/>
          </a:p>
        </p:txBody>
      </p:sp>
      <p:pic>
        <p:nvPicPr>
          <p:cNvPr id="6" name="Picture 5">
            <a:extLst>
              <a:ext uri="{FF2B5EF4-FFF2-40B4-BE49-F238E27FC236}">
                <a16:creationId xmlns:a16="http://schemas.microsoft.com/office/drawing/2014/main" id="{F4F9C737-EB40-0D82-DC3D-716F0E776A37}"/>
              </a:ext>
            </a:extLst>
          </p:cNvPr>
          <p:cNvPicPr>
            <a:picLocks noChangeAspect="1"/>
          </p:cNvPicPr>
          <p:nvPr/>
        </p:nvPicPr>
        <p:blipFill rotWithShape="1">
          <a:blip r:embed="rId4"/>
          <a:srcRect b="30114"/>
          <a:stretch/>
        </p:blipFill>
        <p:spPr>
          <a:xfrm>
            <a:off x="11731752" y="5994167"/>
            <a:ext cx="460248" cy="323489"/>
          </a:xfrm>
          <a:prstGeom prst="rect">
            <a:avLst/>
          </a:prstGeom>
        </p:spPr>
      </p:pic>
    </p:spTree>
    <p:extLst>
      <p:ext uri="{BB962C8B-B14F-4D97-AF65-F5344CB8AC3E}">
        <p14:creationId xmlns:p14="http://schemas.microsoft.com/office/powerpoint/2010/main" val="22127624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170F4-1081-4C34-ADBE-22D156763DA8}"/>
              </a:ext>
            </a:extLst>
          </p:cNvPr>
          <p:cNvSpPr>
            <a:spLocks noGrp="1"/>
          </p:cNvSpPr>
          <p:nvPr>
            <p:ph type="title"/>
          </p:nvPr>
        </p:nvSpPr>
        <p:spPr/>
        <p:txBody>
          <a:bodyPr/>
          <a:lstStyle/>
          <a:p>
            <a:r>
              <a:rPr lang="en-US"/>
              <a:t>Section 4: Consumption Data</a:t>
            </a:r>
          </a:p>
        </p:txBody>
      </p:sp>
      <p:sp>
        <p:nvSpPr>
          <p:cNvPr id="7" name="TextBox 6">
            <a:extLst>
              <a:ext uri="{FF2B5EF4-FFF2-40B4-BE49-F238E27FC236}">
                <a16:creationId xmlns:a16="http://schemas.microsoft.com/office/drawing/2014/main" id="{017DE750-CC87-43D7-A9F5-C3D6AB425280}"/>
              </a:ext>
            </a:extLst>
          </p:cNvPr>
          <p:cNvSpPr txBox="1"/>
          <p:nvPr/>
        </p:nvSpPr>
        <p:spPr>
          <a:xfrm>
            <a:off x="1097280" y="1737360"/>
            <a:ext cx="4392751" cy="1200329"/>
          </a:xfrm>
          <a:prstGeom prst="rect">
            <a:avLst/>
          </a:prstGeom>
          <a:noFill/>
        </p:spPr>
        <p:txBody>
          <a:bodyPr wrap="square" rtlCol="0">
            <a:sp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9DA02CE7-1F4A-404C-878F-10D4E0E91301}"/>
              </a:ext>
            </a:extLst>
          </p:cNvPr>
          <p:cNvPicPr>
            <a:picLocks noChangeAspect="1"/>
          </p:cNvPicPr>
          <p:nvPr/>
        </p:nvPicPr>
        <p:blipFill>
          <a:blip r:embed="rId2"/>
          <a:stretch>
            <a:fillRect/>
          </a:stretch>
        </p:blipFill>
        <p:spPr>
          <a:xfrm>
            <a:off x="6437232" y="1856790"/>
            <a:ext cx="4802968" cy="4404051"/>
          </a:xfrm>
          <a:prstGeom prst="rect">
            <a:avLst/>
          </a:prstGeom>
        </p:spPr>
      </p:pic>
      <p:sp>
        <p:nvSpPr>
          <p:cNvPr id="8" name="TextBox 7">
            <a:extLst>
              <a:ext uri="{FF2B5EF4-FFF2-40B4-BE49-F238E27FC236}">
                <a16:creationId xmlns:a16="http://schemas.microsoft.com/office/drawing/2014/main" id="{74911F3C-3732-4A8D-8A0D-4ABDA85BFDA8}"/>
              </a:ext>
            </a:extLst>
          </p:cNvPr>
          <p:cNvSpPr txBox="1"/>
          <p:nvPr/>
        </p:nvSpPr>
        <p:spPr>
          <a:xfrm>
            <a:off x="1097280" y="1737360"/>
            <a:ext cx="4392751" cy="5262979"/>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Natural Gas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Check your units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Different data set than electricity</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Data storage tip – have at least one linking data field (ex. address)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Water Usage</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Billing category vs. usage category</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BC689832-D90D-4904-A58E-417D0A8B0838}"/>
              </a:ext>
            </a:extLst>
          </p:cNvPr>
          <p:cNvSpPr>
            <a:spLocks noGrp="1"/>
          </p:cNvSpPr>
          <p:nvPr>
            <p:ph type="sldNum" sz="quarter" idx="12"/>
          </p:nvPr>
        </p:nvSpPr>
        <p:spPr/>
        <p:txBody>
          <a:bodyPr/>
          <a:lstStyle/>
          <a:p>
            <a:fld id="{9C3E703D-DEF9-41AA-87CB-49590C740020}" type="slidenum">
              <a:rPr lang="en-US" smtClean="0"/>
              <a:t>33</a:t>
            </a:fld>
            <a:endParaRPr lang="en-US"/>
          </a:p>
        </p:txBody>
      </p:sp>
      <p:sp>
        <p:nvSpPr>
          <p:cNvPr id="5" name="Rectangle 4">
            <a:extLst>
              <a:ext uri="{FF2B5EF4-FFF2-40B4-BE49-F238E27FC236}">
                <a16:creationId xmlns:a16="http://schemas.microsoft.com/office/drawing/2014/main" id="{282EBE2C-A800-EF02-57ED-3DF8A72A53FA}"/>
              </a:ext>
            </a:extLst>
          </p:cNvPr>
          <p:cNvSpPr/>
          <p:nvPr/>
        </p:nvSpPr>
        <p:spPr>
          <a:xfrm>
            <a:off x="11212483" y="5715000"/>
            <a:ext cx="592421" cy="5458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8DBB776-0E3C-313E-04BA-B26363A2EB1B}"/>
              </a:ext>
            </a:extLst>
          </p:cNvPr>
          <p:cNvPicPr>
            <a:picLocks noChangeAspect="1"/>
          </p:cNvPicPr>
          <p:nvPr/>
        </p:nvPicPr>
        <p:blipFill rotWithShape="1">
          <a:blip r:embed="rId3"/>
          <a:srcRect b="30114"/>
          <a:stretch/>
        </p:blipFill>
        <p:spPr>
          <a:xfrm>
            <a:off x="11731752" y="5994167"/>
            <a:ext cx="460248" cy="323489"/>
          </a:xfrm>
          <a:prstGeom prst="rect">
            <a:avLst/>
          </a:prstGeom>
        </p:spPr>
      </p:pic>
    </p:spTree>
    <p:extLst>
      <p:ext uri="{BB962C8B-B14F-4D97-AF65-F5344CB8AC3E}">
        <p14:creationId xmlns:p14="http://schemas.microsoft.com/office/powerpoint/2010/main" val="2103785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170F4-1081-4C34-ADBE-22D156763DA8}"/>
              </a:ext>
            </a:extLst>
          </p:cNvPr>
          <p:cNvSpPr>
            <a:spLocks noGrp="1"/>
          </p:cNvSpPr>
          <p:nvPr>
            <p:ph type="title"/>
          </p:nvPr>
        </p:nvSpPr>
        <p:spPr/>
        <p:txBody>
          <a:bodyPr/>
          <a:lstStyle/>
          <a:p>
            <a:r>
              <a:rPr lang="en-US"/>
              <a:t>Section 5: Renewable Energy Data</a:t>
            </a:r>
          </a:p>
        </p:txBody>
      </p:sp>
      <p:sp>
        <p:nvSpPr>
          <p:cNvPr id="7" name="TextBox 6">
            <a:extLst>
              <a:ext uri="{FF2B5EF4-FFF2-40B4-BE49-F238E27FC236}">
                <a16:creationId xmlns:a16="http://schemas.microsoft.com/office/drawing/2014/main" id="{017DE750-CC87-43D7-A9F5-C3D6AB425280}"/>
              </a:ext>
            </a:extLst>
          </p:cNvPr>
          <p:cNvSpPr txBox="1"/>
          <p:nvPr/>
        </p:nvSpPr>
        <p:spPr>
          <a:xfrm>
            <a:off x="1097280" y="1737360"/>
            <a:ext cx="4392751" cy="1200329"/>
          </a:xfrm>
          <a:prstGeom prst="rect">
            <a:avLst/>
          </a:prstGeom>
          <a:noFill/>
        </p:spPr>
        <p:txBody>
          <a:bodyPr wrap="square" rtlCol="0">
            <a:sp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4911F3C-3732-4A8D-8A0D-4ABDA85BFDA8}"/>
              </a:ext>
            </a:extLst>
          </p:cNvPr>
          <p:cNvSpPr txBox="1"/>
          <p:nvPr/>
        </p:nvSpPr>
        <p:spPr>
          <a:xfrm>
            <a:off x="1097280" y="1737360"/>
            <a:ext cx="4392751" cy="3785652"/>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Solar, Wind, Biomass, Geothermal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On site summary</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Entity energy footprint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PPA Summary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6B615C5D-C746-45C8-BF0B-455DEC1EFE2B}"/>
              </a:ext>
            </a:extLst>
          </p:cNvPr>
          <p:cNvPicPr>
            <a:picLocks noChangeAspect="1"/>
          </p:cNvPicPr>
          <p:nvPr/>
        </p:nvPicPr>
        <p:blipFill>
          <a:blip r:embed="rId2"/>
          <a:stretch>
            <a:fillRect/>
          </a:stretch>
        </p:blipFill>
        <p:spPr>
          <a:xfrm>
            <a:off x="5854895" y="1851200"/>
            <a:ext cx="5080582" cy="4302661"/>
          </a:xfrm>
          <a:prstGeom prst="rect">
            <a:avLst/>
          </a:prstGeom>
        </p:spPr>
      </p:pic>
      <p:sp>
        <p:nvSpPr>
          <p:cNvPr id="4" name="Slide Number Placeholder 3">
            <a:extLst>
              <a:ext uri="{FF2B5EF4-FFF2-40B4-BE49-F238E27FC236}">
                <a16:creationId xmlns:a16="http://schemas.microsoft.com/office/drawing/2014/main" id="{76B6A141-126D-46E0-9280-5A810B2A453D}"/>
              </a:ext>
            </a:extLst>
          </p:cNvPr>
          <p:cNvSpPr>
            <a:spLocks noGrp="1"/>
          </p:cNvSpPr>
          <p:nvPr>
            <p:ph type="sldNum" sz="quarter" idx="12"/>
          </p:nvPr>
        </p:nvSpPr>
        <p:spPr/>
        <p:txBody>
          <a:bodyPr/>
          <a:lstStyle/>
          <a:p>
            <a:fld id="{9C3E703D-DEF9-41AA-87CB-49590C740020}" type="slidenum">
              <a:rPr lang="en-US" smtClean="0"/>
              <a:t>34</a:t>
            </a:fld>
            <a:endParaRPr lang="en-US"/>
          </a:p>
        </p:txBody>
      </p:sp>
      <p:sp>
        <p:nvSpPr>
          <p:cNvPr id="6" name="Rectangle 5">
            <a:extLst>
              <a:ext uri="{FF2B5EF4-FFF2-40B4-BE49-F238E27FC236}">
                <a16:creationId xmlns:a16="http://schemas.microsoft.com/office/drawing/2014/main" id="{C5429B39-C57B-08E5-3C79-C5F8A5939088}"/>
              </a:ext>
            </a:extLst>
          </p:cNvPr>
          <p:cNvSpPr/>
          <p:nvPr/>
        </p:nvSpPr>
        <p:spPr>
          <a:xfrm>
            <a:off x="11155680" y="5687568"/>
            <a:ext cx="676656" cy="5943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6EEF45E-2600-4870-D66D-8AF1B9EFA13E}"/>
              </a:ext>
            </a:extLst>
          </p:cNvPr>
          <p:cNvPicPr>
            <a:picLocks noChangeAspect="1"/>
          </p:cNvPicPr>
          <p:nvPr/>
        </p:nvPicPr>
        <p:blipFill rotWithShape="1">
          <a:blip r:embed="rId3"/>
          <a:srcRect b="30114"/>
          <a:stretch/>
        </p:blipFill>
        <p:spPr>
          <a:xfrm>
            <a:off x="11731752" y="5994167"/>
            <a:ext cx="460248" cy="323489"/>
          </a:xfrm>
          <a:prstGeom prst="rect">
            <a:avLst/>
          </a:prstGeom>
        </p:spPr>
      </p:pic>
    </p:spTree>
    <p:extLst>
      <p:ext uri="{BB962C8B-B14F-4D97-AF65-F5344CB8AC3E}">
        <p14:creationId xmlns:p14="http://schemas.microsoft.com/office/powerpoint/2010/main" val="1506106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170F4-1081-4C34-ADBE-22D156763DA8}"/>
              </a:ext>
            </a:extLst>
          </p:cNvPr>
          <p:cNvSpPr>
            <a:spLocks noGrp="1"/>
          </p:cNvSpPr>
          <p:nvPr>
            <p:ph type="title"/>
          </p:nvPr>
        </p:nvSpPr>
        <p:spPr/>
        <p:txBody>
          <a:bodyPr/>
          <a:lstStyle/>
          <a:p>
            <a:r>
              <a:rPr lang="en-US"/>
              <a:t>Section 6: SECO Resources</a:t>
            </a:r>
          </a:p>
        </p:txBody>
      </p:sp>
      <p:sp>
        <p:nvSpPr>
          <p:cNvPr id="7" name="TextBox 6">
            <a:extLst>
              <a:ext uri="{FF2B5EF4-FFF2-40B4-BE49-F238E27FC236}">
                <a16:creationId xmlns:a16="http://schemas.microsoft.com/office/drawing/2014/main" id="{017DE750-CC87-43D7-A9F5-C3D6AB425280}"/>
              </a:ext>
            </a:extLst>
          </p:cNvPr>
          <p:cNvSpPr txBox="1"/>
          <p:nvPr/>
        </p:nvSpPr>
        <p:spPr>
          <a:xfrm>
            <a:off x="1097280" y="1737360"/>
            <a:ext cx="4392751" cy="1200329"/>
          </a:xfrm>
          <a:prstGeom prst="rect">
            <a:avLst/>
          </a:prstGeom>
          <a:noFill/>
        </p:spPr>
        <p:txBody>
          <a:bodyPr wrap="square" rtlCol="0">
            <a:sp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4911F3C-3732-4A8D-8A0D-4ABDA85BFDA8}"/>
              </a:ext>
            </a:extLst>
          </p:cNvPr>
          <p:cNvSpPr txBox="1"/>
          <p:nvPr/>
        </p:nvSpPr>
        <p:spPr>
          <a:xfrm>
            <a:off x="1097280" y="1722983"/>
            <a:ext cx="4780939" cy="3416320"/>
          </a:xfrm>
          <a:prstGeom prst="rect">
            <a:avLst/>
          </a:prstGeom>
          <a:noFill/>
        </p:spPr>
        <p:txBody>
          <a:bodyPr wrap="square" lIns="91440" tIns="45720" rIns="91440" bIns="45720" rtlCol="0" anchor="t">
            <a:spAutoFit/>
          </a:bodyPr>
          <a:lstStyle/>
          <a:p>
            <a:pPr marL="285750" indent="-285750" defTabSz="457200">
              <a:buFont typeface="Arial" panose="020B0604020202020204" pitchFamily="34" charset="0"/>
              <a:buChar char="•"/>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Preliminary Energy Assessment</a:t>
            </a:r>
            <a:r>
              <a:rPr lang="en-US" sz="2400">
                <a:solidFill>
                  <a:prstClr val="black"/>
                </a:solidFill>
                <a:latin typeface="Calibri" panose="020F0502020204030204"/>
              </a:rPr>
              <a:t> </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Technical Assistance</a:t>
            </a:r>
            <a:endParaRPr lang="en-US" sz="24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LoanSTAR financing</a:t>
            </a:r>
            <a:endParaRPr lang="en-US" sz="24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R="0" lvl="0" algn="l" defTabSz="457200" rtl="0" eaLnBrk="1" fontAlgn="auto" latinLnBrk="0" hangingPunct="1">
              <a:lnSpc>
                <a:spcPct val="100000"/>
              </a:lnSpc>
              <a:spcBef>
                <a:spcPts val="0"/>
              </a:spcBef>
              <a:spcAft>
                <a:spcPts val="0"/>
              </a:spcAft>
              <a:buClrTx/>
              <a:buSzTx/>
              <a:tabLst/>
              <a:defRPr/>
            </a:pPr>
            <a:endParaRPr lang="en-US" sz="24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a:p>
            <a:pPr marR="0" lvl="1" algn="l" defTabSz="457200" rtl="0" eaLnBrk="1" fontAlgn="auto" latinLnBrk="0" hangingPunct="1">
              <a:lnSpc>
                <a:spcPct val="100000"/>
              </a:lnSpc>
              <a:spcBef>
                <a:spcPts val="0"/>
              </a:spcBef>
              <a:spcAft>
                <a:spcPts val="0"/>
              </a:spcAft>
              <a:buClrTx/>
              <a:buSzTx/>
              <a:tabLst/>
              <a:defRPr/>
            </a:pPr>
            <a:endParaRPr lang="en-US" sz="24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2F41890-78E1-4F7B-A701-BE5EE1DB6342}"/>
              </a:ext>
            </a:extLst>
          </p:cNvPr>
          <p:cNvPicPr>
            <a:picLocks noChangeAspect="1"/>
          </p:cNvPicPr>
          <p:nvPr/>
        </p:nvPicPr>
        <p:blipFill>
          <a:blip r:embed="rId3"/>
          <a:stretch>
            <a:fillRect/>
          </a:stretch>
        </p:blipFill>
        <p:spPr>
          <a:xfrm>
            <a:off x="6919894" y="2015412"/>
            <a:ext cx="4448971" cy="3925563"/>
          </a:xfrm>
          <a:prstGeom prst="rect">
            <a:avLst/>
          </a:prstGeom>
        </p:spPr>
      </p:pic>
      <p:sp>
        <p:nvSpPr>
          <p:cNvPr id="3" name="Slide Number Placeholder 2">
            <a:extLst>
              <a:ext uri="{FF2B5EF4-FFF2-40B4-BE49-F238E27FC236}">
                <a16:creationId xmlns:a16="http://schemas.microsoft.com/office/drawing/2014/main" id="{27F610C3-321A-43D6-A073-CC3A3F6798E3}"/>
              </a:ext>
            </a:extLst>
          </p:cNvPr>
          <p:cNvSpPr>
            <a:spLocks noGrp="1"/>
          </p:cNvSpPr>
          <p:nvPr>
            <p:ph type="sldNum" sz="quarter" idx="12"/>
          </p:nvPr>
        </p:nvSpPr>
        <p:spPr/>
        <p:txBody>
          <a:bodyPr/>
          <a:lstStyle/>
          <a:p>
            <a:fld id="{9C3E703D-DEF9-41AA-87CB-49590C740020}" type="slidenum">
              <a:rPr lang="en-US" smtClean="0"/>
              <a:t>35</a:t>
            </a:fld>
            <a:endParaRPr lang="en-US"/>
          </a:p>
        </p:txBody>
      </p:sp>
      <p:sp>
        <p:nvSpPr>
          <p:cNvPr id="5" name="Rectangle 4">
            <a:extLst>
              <a:ext uri="{FF2B5EF4-FFF2-40B4-BE49-F238E27FC236}">
                <a16:creationId xmlns:a16="http://schemas.microsoft.com/office/drawing/2014/main" id="{AA7985F4-D108-7B92-9923-CAE9DA942818}"/>
              </a:ext>
            </a:extLst>
          </p:cNvPr>
          <p:cNvSpPr/>
          <p:nvPr/>
        </p:nvSpPr>
        <p:spPr>
          <a:xfrm>
            <a:off x="11155680" y="5676900"/>
            <a:ext cx="674370" cy="5619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0A43A58-CDC4-20B5-6B73-6DC3063EE2F3}"/>
              </a:ext>
            </a:extLst>
          </p:cNvPr>
          <p:cNvPicPr>
            <a:picLocks noChangeAspect="1"/>
          </p:cNvPicPr>
          <p:nvPr/>
        </p:nvPicPr>
        <p:blipFill rotWithShape="1">
          <a:blip r:embed="rId4"/>
          <a:srcRect b="30114"/>
          <a:stretch/>
        </p:blipFill>
        <p:spPr>
          <a:xfrm>
            <a:off x="11731752" y="5994167"/>
            <a:ext cx="460248" cy="323489"/>
          </a:xfrm>
          <a:prstGeom prst="rect">
            <a:avLst/>
          </a:prstGeom>
        </p:spPr>
      </p:pic>
    </p:spTree>
    <p:extLst>
      <p:ext uri="{BB962C8B-B14F-4D97-AF65-F5344CB8AC3E}">
        <p14:creationId xmlns:p14="http://schemas.microsoft.com/office/powerpoint/2010/main" val="117620282"/>
      </p:ext>
    </p:extLst>
  </p:cSld>
  <p:clrMapOvr>
    <a:masterClrMapping/>
  </p:clrMapOvr>
  <p:extLst>
    <p:ext uri="{6950BFC3-D8DA-4A85-94F7-54DA5524770B}">
      <p188:commentRel xmlns:p188="http://schemas.microsoft.com/office/powerpoint/2018/8/main" r:id="rId2"/>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170F4-1081-4C34-ADBE-22D156763DA8}"/>
              </a:ext>
            </a:extLst>
          </p:cNvPr>
          <p:cNvSpPr>
            <a:spLocks noGrp="1"/>
          </p:cNvSpPr>
          <p:nvPr>
            <p:ph type="title"/>
          </p:nvPr>
        </p:nvSpPr>
        <p:spPr/>
        <p:txBody>
          <a:bodyPr/>
          <a:lstStyle/>
          <a:p>
            <a:r>
              <a:rPr lang="en-US"/>
              <a:t>Section 7&amp;8: Areas of Improvement and Progress</a:t>
            </a:r>
          </a:p>
        </p:txBody>
      </p:sp>
      <p:sp>
        <p:nvSpPr>
          <p:cNvPr id="7" name="TextBox 6">
            <a:extLst>
              <a:ext uri="{FF2B5EF4-FFF2-40B4-BE49-F238E27FC236}">
                <a16:creationId xmlns:a16="http://schemas.microsoft.com/office/drawing/2014/main" id="{017DE750-CC87-43D7-A9F5-C3D6AB425280}"/>
              </a:ext>
            </a:extLst>
          </p:cNvPr>
          <p:cNvSpPr txBox="1"/>
          <p:nvPr/>
        </p:nvSpPr>
        <p:spPr>
          <a:xfrm>
            <a:off x="1097280" y="1737360"/>
            <a:ext cx="4392751" cy="1200329"/>
          </a:xfrm>
          <a:prstGeom prst="rect">
            <a:avLst/>
          </a:prstGeom>
          <a:noFill/>
        </p:spPr>
        <p:txBody>
          <a:bodyPr wrap="square" rtlCol="0">
            <a:sp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4911F3C-3732-4A8D-8A0D-4ABDA85BFDA8}"/>
              </a:ext>
            </a:extLst>
          </p:cNvPr>
          <p:cNvSpPr txBox="1"/>
          <p:nvPr/>
        </p:nvSpPr>
        <p:spPr>
          <a:xfrm>
            <a:off x="1097279" y="1905506"/>
            <a:ext cx="4538411" cy="6001643"/>
          </a:xfrm>
          <a:prstGeom prst="rect">
            <a:avLst/>
          </a:prstGeom>
          <a:noFill/>
        </p:spPr>
        <p:txBody>
          <a:bodyPr wrap="square" lIns="91440" tIns="45720" rIns="91440" bIns="45720" rtlCol="0" anchor="t">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Physical upgrades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HVAC</a:t>
            </a:r>
            <a:endParaRPr lang="en-US" sz="24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Insulation</a:t>
            </a:r>
            <a:endParaRPr lang="en-US" sz="24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Management systems</a:t>
            </a:r>
            <a:endParaRPr lang="en-US" sz="24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Policies and Training</a:t>
            </a:r>
            <a:endParaRPr lang="en-US" sz="24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Internal Energy Policy</a:t>
            </a:r>
            <a:endParaRPr lang="en-US" sz="24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800100" indent="-342900" defTabSz="457200">
              <a:buFont typeface="Arial" panose="020B0604020202020204" pitchFamily="34" charset="0"/>
              <a:buChar char="•"/>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Trainings</a:t>
            </a:r>
            <a:r>
              <a:rPr lang="en-US" sz="2400">
                <a:solidFill>
                  <a:prstClr val="black"/>
                </a:solidFill>
                <a:latin typeface="Calibri" panose="020F0502020204030204"/>
              </a:rPr>
              <a:t> </a:t>
            </a:r>
            <a:r>
              <a:rPr lang="en-US" sz="2400">
                <a:solidFill>
                  <a:prstClr val="black"/>
                </a:solidFill>
                <a:latin typeface="Calibri"/>
                <a:ea typeface="Calibri"/>
                <a:cs typeface="Calibri"/>
              </a:rPr>
              <a:t>(</a:t>
            </a:r>
            <a:r>
              <a:rPr lang="en-US" sz="2400">
                <a:solidFill>
                  <a:prstClr val="black"/>
                </a:solidFill>
                <a:latin typeface="Calibri" panose="020F0502020204030204"/>
              </a:rPr>
              <a:t>Denton has incorporated into monthly safety training in the past)</a:t>
            </a:r>
            <a:endParaRPr lang="en-US" sz="2400">
              <a:solidFill>
                <a:prstClr val="black"/>
              </a:solidFill>
              <a:latin typeface="Calibri" panose="020F0502020204030204"/>
              <a:ea typeface="Calibri"/>
              <a:cs typeface="Calibri"/>
            </a:endParaRPr>
          </a:p>
          <a:p>
            <a:pPr marL="742950" lvl="1" indent="-285750" defTabSz="457200">
              <a:buFont typeface="Arial" panose="020B0604020202020204" pitchFamily="34" charset="0"/>
              <a:buChar char="•"/>
              <a:defRPr/>
            </a:pPr>
            <a:endParaRPr lang="en-US" sz="24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C5D77E0-9B8C-4EC3-9B42-D25EE303AECB}"/>
              </a:ext>
            </a:extLst>
          </p:cNvPr>
          <p:cNvPicPr>
            <a:picLocks noChangeAspect="1"/>
          </p:cNvPicPr>
          <p:nvPr/>
        </p:nvPicPr>
        <p:blipFill>
          <a:blip r:embed="rId2"/>
          <a:stretch>
            <a:fillRect/>
          </a:stretch>
        </p:blipFill>
        <p:spPr>
          <a:xfrm>
            <a:off x="5032050" y="1905506"/>
            <a:ext cx="6872930" cy="2123926"/>
          </a:xfrm>
          <a:prstGeom prst="rect">
            <a:avLst/>
          </a:prstGeom>
        </p:spPr>
      </p:pic>
      <p:sp>
        <p:nvSpPr>
          <p:cNvPr id="9" name="TextBox 8">
            <a:extLst>
              <a:ext uri="{FF2B5EF4-FFF2-40B4-BE49-F238E27FC236}">
                <a16:creationId xmlns:a16="http://schemas.microsoft.com/office/drawing/2014/main" id="{D4F79DE0-103F-476F-9F4C-49196E8B4071}"/>
              </a:ext>
            </a:extLst>
          </p:cNvPr>
          <p:cNvSpPr txBox="1"/>
          <p:nvPr/>
        </p:nvSpPr>
        <p:spPr>
          <a:xfrm>
            <a:off x="7184571" y="4029432"/>
            <a:ext cx="4538411" cy="261610"/>
          </a:xfrm>
          <a:prstGeom prst="rect">
            <a:avLst/>
          </a:prstGeom>
          <a:noFill/>
        </p:spPr>
        <p:txBody>
          <a:bodyPr wrap="square" lIns="91440" tIns="45720" rIns="91440" bIns="45720" rtlCol="0" anchor="t">
            <a:spAutoFit/>
          </a:bodyPr>
          <a:lstStyle/>
          <a:p>
            <a:pPr algn="r" defTabSz="457200">
              <a:defRPr/>
            </a:pPr>
            <a:r>
              <a:rPr lang="en-US" sz="1100">
                <a:solidFill>
                  <a:prstClr val="black"/>
                </a:solidFill>
                <a:latin typeface="Calibri" panose="020F0502020204030204"/>
              </a:rPr>
              <a:t>City of Denton Example: upgrades</a:t>
            </a:r>
            <a:r>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t> following Denton’s PEA</a:t>
            </a:r>
          </a:p>
        </p:txBody>
      </p:sp>
      <p:sp>
        <p:nvSpPr>
          <p:cNvPr id="3" name="Slide Number Placeholder 2">
            <a:extLst>
              <a:ext uri="{FF2B5EF4-FFF2-40B4-BE49-F238E27FC236}">
                <a16:creationId xmlns:a16="http://schemas.microsoft.com/office/drawing/2014/main" id="{2E4A3D01-9570-4B99-9B25-010A960604B4}"/>
              </a:ext>
            </a:extLst>
          </p:cNvPr>
          <p:cNvSpPr>
            <a:spLocks noGrp="1"/>
          </p:cNvSpPr>
          <p:nvPr>
            <p:ph type="sldNum" sz="quarter" idx="12"/>
          </p:nvPr>
        </p:nvSpPr>
        <p:spPr/>
        <p:txBody>
          <a:bodyPr/>
          <a:lstStyle/>
          <a:p>
            <a:fld id="{9C3E703D-DEF9-41AA-87CB-49590C740020}" type="slidenum">
              <a:rPr lang="en-US" smtClean="0"/>
              <a:t>36</a:t>
            </a:fld>
            <a:endParaRPr lang="en-US"/>
          </a:p>
        </p:txBody>
      </p:sp>
      <p:sp>
        <p:nvSpPr>
          <p:cNvPr id="4" name="Rectangle 3">
            <a:extLst>
              <a:ext uri="{FF2B5EF4-FFF2-40B4-BE49-F238E27FC236}">
                <a16:creationId xmlns:a16="http://schemas.microsoft.com/office/drawing/2014/main" id="{8D23AC3C-FE3F-934D-DB12-97F5B120F4AC}"/>
              </a:ext>
            </a:extLst>
          </p:cNvPr>
          <p:cNvSpPr/>
          <p:nvPr/>
        </p:nvSpPr>
        <p:spPr>
          <a:xfrm>
            <a:off x="11155680" y="5687568"/>
            <a:ext cx="667512" cy="6035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17DFD1F-9B6A-8408-7C53-BC66F4725F9B}"/>
              </a:ext>
            </a:extLst>
          </p:cNvPr>
          <p:cNvPicPr>
            <a:picLocks noChangeAspect="1"/>
          </p:cNvPicPr>
          <p:nvPr/>
        </p:nvPicPr>
        <p:blipFill rotWithShape="1">
          <a:blip r:embed="rId3"/>
          <a:srcRect b="30114"/>
          <a:stretch/>
        </p:blipFill>
        <p:spPr>
          <a:xfrm>
            <a:off x="11731752" y="5994167"/>
            <a:ext cx="460248" cy="323489"/>
          </a:xfrm>
          <a:prstGeom prst="rect">
            <a:avLst/>
          </a:prstGeom>
        </p:spPr>
      </p:pic>
    </p:spTree>
    <p:extLst>
      <p:ext uri="{BB962C8B-B14F-4D97-AF65-F5344CB8AC3E}">
        <p14:creationId xmlns:p14="http://schemas.microsoft.com/office/powerpoint/2010/main" val="25474855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170F4-1081-4C34-ADBE-22D156763DA8}"/>
              </a:ext>
            </a:extLst>
          </p:cNvPr>
          <p:cNvSpPr>
            <a:spLocks noGrp="1"/>
          </p:cNvSpPr>
          <p:nvPr>
            <p:ph type="title"/>
          </p:nvPr>
        </p:nvSpPr>
        <p:spPr/>
        <p:txBody>
          <a:bodyPr/>
          <a:lstStyle/>
          <a:p>
            <a:r>
              <a:rPr lang="en-US"/>
              <a:t>Section 9: Exemption Request</a:t>
            </a:r>
          </a:p>
        </p:txBody>
      </p:sp>
      <p:sp>
        <p:nvSpPr>
          <p:cNvPr id="7" name="TextBox 6">
            <a:extLst>
              <a:ext uri="{FF2B5EF4-FFF2-40B4-BE49-F238E27FC236}">
                <a16:creationId xmlns:a16="http://schemas.microsoft.com/office/drawing/2014/main" id="{017DE750-CC87-43D7-A9F5-C3D6AB425280}"/>
              </a:ext>
            </a:extLst>
          </p:cNvPr>
          <p:cNvSpPr txBox="1"/>
          <p:nvPr/>
        </p:nvSpPr>
        <p:spPr>
          <a:xfrm>
            <a:off x="1097280" y="1737360"/>
            <a:ext cx="4392751" cy="1200329"/>
          </a:xfrm>
          <a:prstGeom prst="rect">
            <a:avLst/>
          </a:prstGeom>
          <a:noFill/>
        </p:spPr>
        <p:txBody>
          <a:bodyPr wrap="square" rtlCol="0">
            <a:sp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4911F3C-3732-4A8D-8A0D-4ABDA85BFDA8}"/>
              </a:ext>
            </a:extLst>
          </p:cNvPr>
          <p:cNvSpPr txBox="1"/>
          <p:nvPr/>
        </p:nvSpPr>
        <p:spPr>
          <a:xfrm>
            <a:off x="1097279" y="1905506"/>
            <a:ext cx="4392751" cy="452431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Did you reach your goal?</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Calculate based on 2019 baseline totals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Claim exemptions if applicable after report has been completed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0C0451E8-1532-4867-B49A-0D9D7B5919FD}"/>
              </a:ext>
            </a:extLst>
          </p:cNvPr>
          <p:cNvSpPr>
            <a:spLocks noGrp="1"/>
          </p:cNvSpPr>
          <p:nvPr>
            <p:ph type="sldNum" sz="quarter" idx="12"/>
          </p:nvPr>
        </p:nvSpPr>
        <p:spPr/>
        <p:txBody>
          <a:bodyPr/>
          <a:lstStyle/>
          <a:p>
            <a:fld id="{9C3E703D-DEF9-41AA-87CB-49590C740020}" type="slidenum">
              <a:rPr lang="en-US" smtClean="0"/>
              <a:t>37</a:t>
            </a:fld>
            <a:endParaRPr lang="en-US"/>
          </a:p>
        </p:txBody>
      </p:sp>
      <p:sp>
        <p:nvSpPr>
          <p:cNvPr id="4" name="Rectangle 3">
            <a:extLst>
              <a:ext uri="{FF2B5EF4-FFF2-40B4-BE49-F238E27FC236}">
                <a16:creationId xmlns:a16="http://schemas.microsoft.com/office/drawing/2014/main" id="{BE6A52F5-7D86-02E2-2A21-13FFC39C9E65}"/>
              </a:ext>
            </a:extLst>
          </p:cNvPr>
          <p:cNvSpPr/>
          <p:nvPr/>
        </p:nvSpPr>
        <p:spPr>
          <a:xfrm>
            <a:off x="11155680" y="5676900"/>
            <a:ext cx="655320" cy="5810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3FB3137-F4B3-C8D8-7517-4981242DB9FB}"/>
              </a:ext>
            </a:extLst>
          </p:cNvPr>
          <p:cNvPicPr>
            <a:picLocks noChangeAspect="1"/>
          </p:cNvPicPr>
          <p:nvPr/>
        </p:nvPicPr>
        <p:blipFill rotWithShape="1">
          <a:blip r:embed="rId3"/>
          <a:srcRect b="30114"/>
          <a:stretch/>
        </p:blipFill>
        <p:spPr>
          <a:xfrm>
            <a:off x="11731752" y="5994167"/>
            <a:ext cx="460248" cy="323489"/>
          </a:xfrm>
          <a:prstGeom prst="rect">
            <a:avLst/>
          </a:prstGeom>
        </p:spPr>
      </p:pic>
    </p:spTree>
    <p:extLst>
      <p:ext uri="{BB962C8B-B14F-4D97-AF65-F5344CB8AC3E}">
        <p14:creationId xmlns:p14="http://schemas.microsoft.com/office/powerpoint/2010/main" val="4098739267"/>
      </p:ext>
    </p:extLst>
  </p:cSld>
  <p:clrMapOvr>
    <a:masterClrMapping/>
  </p:clrMapOvr>
  <p:extLst>
    <p:ext uri="{6950BFC3-D8DA-4A85-94F7-54DA5524770B}">
      <p188:commentRel xmlns:p188="http://schemas.microsoft.com/office/powerpoint/2018/8/main" r:id="rId2"/>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7" name="Google Shape;367;gaac6b876fc_0_1"/>
          <p:cNvSpPr txBox="1">
            <a:spLocks noGrp="1"/>
          </p:cNvSpPr>
          <p:nvPr>
            <p:ph type="title" idx="4294967295"/>
          </p:nvPr>
        </p:nvSpPr>
        <p:spPr>
          <a:xfrm>
            <a:off x="182880" y="182880"/>
            <a:ext cx="11507400" cy="12010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chemeClr val="dk1"/>
              </a:buClr>
              <a:buSzPts val="4000"/>
              <a:buFont typeface="Calibri"/>
              <a:buNone/>
            </a:pPr>
            <a:r>
              <a:rPr lang="en-US" sz="4000" b="1">
                <a:solidFill>
                  <a:srgbClr val="404040"/>
                </a:solidFill>
                <a:ea typeface="Calibri"/>
                <a:cs typeface="Calibri"/>
                <a:sym typeface="Calibri"/>
              </a:rPr>
              <a:t>Local Government Energy Reporting</a:t>
            </a:r>
            <a:br>
              <a:rPr lang="en-US" sz="4000" b="1">
                <a:solidFill>
                  <a:srgbClr val="404040"/>
                </a:solidFill>
                <a:ea typeface="Calibri"/>
                <a:cs typeface="Calibri"/>
                <a:sym typeface="Calibri"/>
              </a:rPr>
            </a:br>
            <a:r>
              <a:rPr lang="en-US" sz="4000" b="1">
                <a:solidFill>
                  <a:srgbClr val="404040"/>
                </a:solidFill>
                <a:ea typeface="Calibri"/>
                <a:cs typeface="Calibri"/>
                <a:sym typeface="Calibri"/>
              </a:rPr>
              <a:t>Frequently Asked Questions</a:t>
            </a:r>
          </a:p>
        </p:txBody>
      </p:sp>
      <p:pic>
        <p:nvPicPr>
          <p:cNvPr id="368" name="Google Shape;368;gaac6b876fc_0_1"/>
          <p:cNvPicPr preferRelativeResize="0"/>
          <p:nvPr/>
        </p:nvPicPr>
        <p:blipFill>
          <a:blip r:embed="rId3">
            <a:alphaModFix/>
          </a:blip>
          <a:stretch>
            <a:fillRect/>
          </a:stretch>
        </p:blipFill>
        <p:spPr>
          <a:xfrm>
            <a:off x="6888190" y="961613"/>
            <a:ext cx="4057313" cy="4934773"/>
          </a:xfrm>
          <a:prstGeom prst="rect">
            <a:avLst/>
          </a:prstGeom>
          <a:noFill/>
          <a:ln>
            <a:noFill/>
          </a:ln>
          <a:effectLst>
            <a:outerShdw blurRad="57150" dist="19050" dir="5400000" algn="bl" rotWithShape="0">
              <a:srgbClr val="000000">
                <a:alpha val="50000"/>
              </a:srgbClr>
            </a:outerShdw>
          </a:effectLst>
        </p:spPr>
      </p:pic>
      <p:sp>
        <p:nvSpPr>
          <p:cNvPr id="369" name="Google Shape;369;gaac6b876fc_0_1"/>
          <p:cNvSpPr txBox="1"/>
          <p:nvPr/>
        </p:nvSpPr>
        <p:spPr>
          <a:xfrm>
            <a:off x="532175" y="1773625"/>
            <a:ext cx="5605500" cy="3993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227013" marR="0" lvl="0" indent="-227013" algn="l" rtl="0">
              <a:spcBef>
                <a:spcPts val="0"/>
              </a:spcBef>
              <a:spcAft>
                <a:spcPts val="0"/>
              </a:spcAft>
              <a:buClr>
                <a:schemeClr val="dk1"/>
              </a:buClr>
              <a:buSzPts val="1900"/>
              <a:buFont typeface="Calibri"/>
              <a:buChar char="●"/>
            </a:pPr>
            <a:r>
              <a:rPr lang="en-US" sz="2000">
                <a:solidFill>
                  <a:schemeClr val="dk1"/>
                </a:solidFill>
                <a:latin typeface="Calibri"/>
                <a:ea typeface="Calibri"/>
                <a:cs typeface="Calibri"/>
                <a:sym typeface="Calibri"/>
              </a:rPr>
              <a:t>Developed by SPEER using feedback and interviews with reporting entities</a:t>
            </a:r>
            <a:endParaRPr sz="2000">
              <a:solidFill>
                <a:schemeClr val="dk1"/>
              </a:solidFill>
              <a:latin typeface="Calibri"/>
              <a:ea typeface="Calibri"/>
              <a:cs typeface="Calibri"/>
              <a:sym typeface="Calibri"/>
            </a:endParaRPr>
          </a:p>
          <a:p>
            <a:pPr marL="227013" marR="0" lvl="0" indent="-227013" algn="l" rtl="0">
              <a:spcBef>
                <a:spcPts val="0"/>
              </a:spcBef>
              <a:spcAft>
                <a:spcPts val="0"/>
              </a:spcAft>
              <a:buNone/>
            </a:pPr>
            <a:endParaRPr sz="2000">
              <a:solidFill>
                <a:schemeClr val="dk1"/>
              </a:solidFill>
              <a:latin typeface="Calibri"/>
              <a:ea typeface="Calibri"/>
              <a:cs typeface="Calibri"/>
              <a:sym typeface="Calibri"/>
            </a:endParaRPr>
          </a:p>
          <a:p>
            <a:pPr marL="227013" marR="0" lvl="0" indent="-227013" algn="l" rtl="0">
              <a:spcBef>
                <a:spcPts val="0"/>
              </a:spcBef>
              <a:spcAft>
                <a:spcPts val="0"/>
              </a:spcAft>
              <a:buClr>
                <a:schemeClr val="dk1"/>
              </a:buClr>
              <a:buSzPts val="1900"/>
              <a:buFont typeface="Calibri"/>
              <a:buChar char="●"/>
            </a:pPr>
            <a:r>
              <a:rPr lang="en-US" sz="2000">
                <a:solidFill>
                  <a:schemeClr val="dk1"/>
                </a:solidFill>
                <a:latin typeface="Calibri"/>
                <a:ea typeface="Calibri"/>
                <a:cs typeface="Calibri"/>
                <a:sym typeface="Calibri"/>
              </a:rPr>
              <a:t>Covers general questions and section-by-section guidance</a:t>
            </a:r>
            <a:endParaRPr sz="2000">
              <a:solidFill>
                <a:schemeClr val="dk1"/>
              </a:solidFill>
              <a:latin typeface="Calibri"/>
              <a:ea typeface="Calibri"/>
              <a:cs typeface="Calibri"/>
              <a:sym typeface="Calibri"/>
            </a:endParaRPr>
          </a:p>
          <a:p>
            <a:pPr marL="45720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ctr" rtl="0">
              <a:spcBef>
                <a:spcPts val="0"/>
              </a:spcBef>
              <a:spcAft>
                <a:spcPts val="0"/>
              </a:spcAft>
              <a:buNone/>
            </a:pPr>
            <a:r>
              <a:rPr lang="en-US" sz="2800" b="1" u="sng">
                <a:solidFill>
                  <a:schemeClr val="hlink"/>
                </a:solidFill>
                <a:latin typeface="Calibri"/>
                <a:ea typeface="Calibri"/>
                <a:cs typeface="Calibri"/>
                <a:sym typeface="Calibri"/>
                <a:hlinkClick r:id="rId4"/>
              </a:rPr>
              <a:t>Download Here!</a:t>
            </a:r>
            <a:endParaRPr sz="2800" b="1">
              <a:solidFill>
                <a:schemeClr val="dk1"/>
              </a:solidFill>
              <a:latin typeface="Calibri"/>
              <a:ea typeface="Calibri"/>
              <a:cs typeface="Calibri"/>
              <a:sym typeface="Calibri"/>
            </a:endParaRPr>
          </a:p>
        </p:txBody>
      </p:sp>
      <p:sp>
        <p:nvSpPr>
          <p:cNvPr id="8" name="Slide Number Placeholder 5">
            <a:extLst>
              <a:ext uri="{FF2B5EF4-FFF2-40B4-BE49-F238E27FC236}">
                <a16:creationId xmlns:a16="http://schemas.microsoft.com/office/drawing/2014/main" id="{D1E2D333-859B-4466-B1D6-C9A4D3EF2FAB}"/>
              </a:ext>
            </a:extLst>
          </p:cNvPr>
          <p:cNvSpPr>
            <a:spLocks noGrp="1"/>
          </p:cNvSpPr>
          <p:nvPr>
            <p:ph type="sldNum" sz="quarter" idx="12"/>
          </p:nvPr>
        </p:nvSpPr>
        <p:spPr>
          <a:xfrm>
            <a:off x="10654602" y="6438788"/>
            <a:ext cx="1312025" cy="365125"/>
          </a:xfrm>
        </p:spPr>
        <p:txBody>
          <a:bodyPr/>
          <a:lstStyle/>
          <a:p>
            <a:fld id="{330EA680-D336-4FF7-8B7A-9848BB0A1C32}" type="slidenum">
              <a:rPr lang="en-US" smtClean="0"/>
              <a:t>38</a:t>
            </a:fld>
            <a:endParaRPr lang="en-US"/>
          </a:p>
        </p:txBody>
      </p:sp>
      <p:pic>
        <p:nvPicPr>
          <p:cNvPr id="2" name="Picture 1">
            <a:extLst>
              <a:ext uri="{FF2B5EF4-FFF2-40B4-BE49-F238E27FC236}">
                <a16:creationId xmlns:a16="http://schemas.microsoft.com/office/drawing/2014/main" id="{8E6CFEFF-7B25-1659-1C6B-4E7F7DAFDA61}"/>
              </a:ext>
            </a:extLst>
          </p:cNvPr>
          <p:cNvPicPr>
            <a:picLocks noChangeAspect="1"/>
          </p:cNvPicPr>
          <p:nvPr/>
        </p:nvPicPr>
        <p:blipFill rotWithShape="1">
          <a:blip r:embed="rId5"/>
          <a:srcRect b="30114"/>
          <a:stretch/>
        </p:blipFill>
        <p:spPr>
          <a:xfrm>
            <a:off x="11731752" y="5994167"/>
            <a:ext cx="460248" cy="323489"/>
          </a:xfrm>
          <a:prstGeom prst="rect">
            <a:avLst/>
          </a:prstGeom>
        </p:spPr>
      </p:pic>
    </p:spTree>
    <p:extLst>
      <p:ext uri="{BB962C8B-B14F-4D97-AF65-F5344CB8AC3E}">
        <p14:creationId xmlns:p14="http://schemas.microsoft.com/office/powerpoint/2010/main" val="4419379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306FD3-8476-4071-AE65-9B38C79EDC41}"/>
              </a:ext>
            </a:extLst>
          </p:cNvPr>
          <p:cNvSpPr txBox="1"/>
          <p:nvPr/>
        </p:nvSpPr>
        <p:spPr>
          <a:xfrm>
            <a:off x="363163" y="2566647"/>
            <a:ext cx="3380885" cy="1631216"/>
          </a:xfrm>
          <a:prstGeom prst="rect">
            <a:avLst/>
          </a:prstGeom>
          <a:noFill/>
        </p:spPr>
        <p:txBody>
          <a:bodyPr wrap="square">
            <a:spAutoFit/>
          </a:bodyPr>
          <a:lstStyle/>
          <a:p>
            <a:pPr algn="ctr"/>
            <a:r>
              <a:rPr lang="en-US" sz="2000" b="1">
                <a:solidFill>
                  <a:srgbClr val="4472C4"/>
                </a:solidFill>
              </a:rPr>
              <a:t>Whitepaper</a:t>
            </a:r>
          </a:p>
          <a:p>
            <a:pPr algn="ctr"/>
            <a:r>
              <a:rPr lang="en-US" sz="2000" b="1">
                <a:hlinkClick r:id="rId3">
                  <a:extLst>
                    <a:ext uri="{A12FA001-AC4F-418D-AE19-62706E023703}">
                      <ahyp:hlinkClr xmlns:ahyp="http://schemas.microsoft.com/office/drawing/2018/hyperlinkcolor" val="tx"/>
                    </a:ext>
                  </a:extLst>
                </a:hlinkClick>
              </a:rPr>
              <a:t>Texas’ Mandated Local Government Energy Reduction Goal - Challenges and Best Practices</a:t>
            </a:r>
            <a:endParaRPr lang="en-US" sz="2000"/>
          </a:p>
        </p:txBody>
      </p:sp>
      <p:sp>
        <p:nvSpPr>
          <p:cNvPr id="7" name="TextBox 6">
            <a:extLst>
              <a:ext uri="{FF2B5EF4-FFF2-40B4-BE49-F238E27FC236}">
                <a16:creationId xmlns:a16="http://schemas.microsoft.com/office/drawing/2014/main" id="{BA503936-6625-4C14-9AB5-6C076B97E937}"/>
              </a:ext>
            </a:extLst>
          </p:cNvPr>
          <p:cNvSpPr txBox="1"/>
          <p:nvPr/>
        </p:nvSpPr>
        <p:spPr>
          <a:xfrm>
            <a:off x="4487393" y="2566647"/>
            <a:ext cx="3380885" cy="1323439"/>
          </a:xfrm>
          <a:prstGeom prst="rect">
            <a:avLst/>
          </a:prstGeom>
          <a:noFill/>
        </p:spPr>
        <p:txBody>
          <a:bodyPr wrap="square">
            <a:spAutoFit/>
          </a:bodyPr>
          <a:lstStyle/>
          <a:p>
            <a:pPr algn="ctr"/>
            <a:r>
              <a:rPr lang="en-US" sz="2000" b="1">
                <a:solidFill>
                  <a:srgbClr val="4472C4"/>
                </a:solidFill>
              </a:rPr>
              <a:t>Case Study</a:t>
            </a:r>
          </a:p>
          <a:p>
            <a:pPr algn="ctr"/>
            <a:r>
              <a:rPr lang="en-US" sz="2000" b="1">
                <a:hlinkClick r:id="rId4">
                  <a:extLst>
                    <a:ext uri="{A12FA001-AC4F-418D-AE19-62706E023703}">
                      <ahyp:hlinkClr xmlns:ahyp="http://schemas.microsoft.com/office/drawing/2018/hyperlinkcolor" val="tx"/>
                    </a:ext>
                  </a:extLst>
                </a:hlinkClick>
              </a:rPr>
              <a:t>Development of an Energy Management Plan for Tarrant Regional Water District </a:t>
            </a:r>
            <a:endParaRPr lang="en-US" sz="2000" b="1"/>
          </a:p>
        </p:txBody>
      </p:sp>
      <p:sp>
        <p:nvSpPr>
          <p:cNvPr id="9" name="TextBox 8">
            <a:extLst>
              <a:ext uri="{FF2B5EF4-FFF2-40B4-BE49-F238E27FC236}">
                <a16:creationId xmlns:a16="http://schemas.microsoft.com/office/drawing/2014/main" id="{D358625C-F4C5-45D1-9D7A-D4CEA6516947}"/>
              </a:ext>
            </a:extLst>
          </p:cNvPr>
          <p:cNvSpPr txBox="1"/>
          <p:nvPr/>
        </p:nvSpPr>
        <p:spPr>
          <a:xfrm>
            <a:off x="6680957" y="5383770"/>
            <a:ext cx="3533992" cy="707886"/>
          </a:xfrm>
          <a:prstGeom prst="rect">
            <a:avLst/>
          </a:prstGeom>
          <a:noFill/>
        </p:spPr>
        <p:txBody>
          <a:bodyPr wrap="square">
            <a:spAutoFit/>
          </a:bodyPr>
          <a:lstStyle/>
          <a:p>
            <a:pPr algn="ctr"/>
            <a:r>
              <a:rPr lang="en-US" sz="2000" b="1"/>
              <a:t>Local Government Energy Reporting </a:t>
            </a:r>
            <a:r>
              <a:rPr lang="en-US" sz="2000" b="1">
                <a:solidFill>
                  <a:srgbClr val="548235"/>
                </a:solidFill>
                <a:hlinkClick r:id="rId5">
                  <a:extLst>
                    <a:ext uri="{A12FA001-AC4F-418D-AE19-62706E023703}">
                      <ahyp:hlinkClr xmlns:ahyp="http://schemas.microsoft.com/office/drawing/2018/hyperlinkcolor" val="tx"/>
                    </a:ext>
                  </a:extLst>
                </a:hlinkClick>
              </a:rPr>
              <a:t>Toolkit</a:t>
            </a:r>
            <a:endParaRPr lang="en-US" sz="2000">
              <a:solidFill>
                <a:srgbClr val="548235"/>
              </a:solidFill>
            </a:endParaRPr>
          </a:p>
        </p:txBody>
      </p:sp>
      <p:sp>
        <p:nvSpPr>
          <p:cNvPr id="11" name="TextBox 10">
            <a:extLst>
              <a:ext uri="{FF2B5EF4-FFF2-40B4-BE49-F238E27FC236}">
                <a16:creationId xmlns:a16="http://schemas.microsoft.com/office/drawing/2014/main" id="{C723DA49-7A7F-41A5-9181-17C8E59E8256}"/>
              </a:ext>
            </a:extLst>
          </p:cNvPr>
          <p:cNvSpPr txBox="1"/>
          <p:nvPr/>
        </p:nvSpPr>
        <p:spPr>
          <a:xfrm>
            <a:off x="8617403" y="2612643"/>
            <a:ext cx="3217209" cy="1323439"/>
          </a:xfrm>
          <a:prstGeom prst="rect">
            <a:avLst/>
          </a:prstGeom>
          <a:noFill/>
        </p:spPr>
        <p:txBody>
          <a:bodyPr wrap="square">
            <a:spAutoFit/>
          </a:bodyPr>
          <a:lstStyle/>
          <a:p>
            <a:pPr algn="ctr"/>
            <a:r>
              <a:rPr lang="en-US" sz="2000" b="1">
                <a:solidFill>
                  <a:srgbClr val="4472C4"/>
                </a:solidFill>
              </a:rPr>
              <a:t>Case Study</a:t>
            </a:r>
          </a:p>
          <a:p>
            <a:pPr algn="ctr"/>
            <a:r>
              <a:rPr lang="en-US" sz="2000" b="1">
                <a:hlinkClick r:id="rId6">
                  <a:extLst>
                    <a:ext uri="{A12FA001-AC4F-418D-AE19-62706E023703}">
                      <ahyp:hlinkClr xmlns:ahyp="http://schemas.microsoft.com/office/drawing/2018/hyperlinkcolor" val="tx"/>
                    </a:ext>
                  </a:extLst>
                </a:hlinkClick>
              </a:rPr>
              <a:t>The City of Lewisville's Energy Consumption Reduction</a:t>
            </a:r>
            <a:endParaRPr lang="en-US" sz="2000" b="1"/>
          </a:p>
        </p:txBody>
      </p:sp>
      <p:pic>
        <p:nvPicPr>
          <p:cNvPr id="13" name="Graphic 12" descr="Briefcase with solid fill">
            <a:extLst>
              <a:ext uri="{FF2B5EF4-FFF2-40B4-BE49-F238E27FC236}">
                <a16:creationId xmlns:a16="http://schemas.microsoft.com/office/drawing/2014/main" id="{764E1DE6-6BE1-4079-902C-0C8D379B2CA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46918" y="4197863"/>
            <a:ext cx="1202071" cy="1202071"/>
          </a:xfrm>
          <a:prstGeom prst="rect">
            <a:avLst/>
          </a:prstGeom>
        </p:spPr>
      </p:pic>
      <p:pic>
        <p:nvPicPr>
          <p:cNvPr id="3" name="Graphic 2" descr="Document with solid fill">
            <a:extLst>
              <a:ext uri="{FF2B5EF4-FFF2-40B4-BE49-F238E27FC236}">
                <a16:creationId xmlns:a16="http://schemas.microsoft.com/office/drawing/2014/main" id="{DCE58222-7CA2-493C-A9FA-0DCCE3D51EF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576799" y="807759"/>
            <a:ext cx="1202071" cy="1202071"/>
          </a:xfrm>
          <a:prstGeom prst="rect">
            <a:avLst/>
          </a:prstGeom>
        </p:spPr>
      </p:pic>
      <p:sp>
        <p:nvSpPr>
          <p:cNvPr id="10" name="TextBox 9">
            <a:extLst>
              <a:ext uri="{FF2B5EF4-FFF2-40B4-BE49-F238E27FC236}">
                <a16:creationId xmlns:a16="http://schemas.microsoft.com/office/drawing/2014/main" id="{F7C427F5-9E5A-4310-8F1C-3A9D6F4A99D2}"/>
              </a:ext>
            </a:extLst>
          </p:cNvPr>
          <p:cNvSpPr txBox="1"/>
          <p:nvPr/>
        </p:nvSpPr>
        <p:spPr>
          <a:xfrm>
            <a:off x="182880" y="182880"/>
            <a:ext cx="10840706" cy="1143390"/>
          </a:xfrm>
          <a:prstGeom prst="rect">
            <a:avLst/>
          </a:prstGeom>
          <a:noFill/>
        </p:spPr>
        <p:txBody>
          <a:bodyPr wrap="square">
            <a:spAutoFit/>
          </a:body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4000" b="1" i="0" u="none" strike="noStrike" kern="1200" cap="none" spc="-50" normalizeH="0" baseline="0" noProof="0">
                <a:ln>
                  <a:noFill/>
                </a:ln>
                <a:solidFill>
                  <a:srgbClr val="404040"/>
                </a:solidFill>
                <a:effectLst/>
                <a:uLnTx/>
                <a:uFillTx/>
                <a:latin typeface="+mj-lt"/>
                <a:ea typeface="+mn-ea"/>
                <a:cs typeface="+mn-cs"/>
              </a:rPr>
              <a:t>NCTCOG Local Government Energy Reporting</a:t>
            </a:r>
            <a:endParaRPr kumimoji="0" lang="en-US" sz="4000" b="1" i="0" u="none" strike="noStrike" kern="1200" cap="none" spc="0" normalizeH="0" baseline="0" noProof="0">
              <a:ln>
                <a:noFill/>
              </a:ln>
              <a:solidFill>
                <a:srgbClr val="404040"/>
              </a:solidFill>
              <a:effectLst/>
              <a:uLnTx/>
              <a:uFillTx/>
              <a:latin typeface="+mj-lt"/>
              <a:ea typeface="+mn-ea"/>
              <a:cs typeface="+mn-cs"/>
            </a:endParaRPr>
          </a:p>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4000" b="1" i="0" u="none" strike="noStrike" kern="1200" cap="none" spc="-50" normalizeH="0" baseline="0" noProof="0">
                <a:ln>
                  <a:noFill/>
                </a:ln>
                <a:solidFill>
                  <a:srgbClr val="404040"/>
                </a:solidFill>
                <a:effectLst/>
                <a:uLnTx/>
                <a:uFillTx/>
                <a:latin typeface="+mj-lt"/>
                <a:ea typeface="+mn-ea"/>
                <a:cs typeface="+mn-cs"/>
              </a:rPr>
              <a:t>Resources</a:t>
            </a:r>
          </a:p>
        </p:txBody>
      </p:sp>
      <p:sp>
        <p:nvSpPr>
          <p:cNvPr id="6" name="Left Brace 5">
            <a:extLst>
              <a:ext uri="{FF2B5EF4-FFF2-40B4-BE49-F238E27FC236}">
                <a16:creationId xmlns:a16="http://schemas.microsoft.com/office/drawing/2014/main" id="{3F6AB587-BE8A-4AEA-B344-211E505D4E16}"/>
              </a:ext>
            </a:extLst>
          </p:cNvPr>
          <p:cNvSpPr/>
          <p:nvPr/>
        </p:nvSpPr>
        <p:spPr>
          <a:xfrm rot="5400000">
            <a:off x="5825040" y="-1759550"/>
            <a:ext cx="583225" cy="8253153"/>
          </a:xfrm>
          <a:prstGeom prst="leftBrace">
            <a:avLst>
              <a:gd name="adj1" fmla="val 8333"/>
              <a:gd name="adj2" fmla="val 49487"/>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51DE3377-857C-47EE-A5E1-9EEB500EC4BA}"/>
              </a:ext>
            </a:extLst>
          </p:cNvPr>
          <p:cNvSpPr/>
          <p:nvPr/>
        </p:nvSpPr>
        <p:spPr>
          <a:xfrm>
            <a:off x="383880" y="4444523"/>
            <a:ext cx="4586705" cy="1668922"/>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a:p>
            <a:pPr algn="ctr"/>
            <a:endParaRPr lang="en-US" sz="2400"/>
          </a:p>
          <a:p>
            <a:pPr algn="ctr"/>
            <a:r>
              <a:rPr lang="en-US" sz="2400">
                <a:solidFill>
                  <a:schemeClr val="tx1"/>
                </a:solidFill>
              </a:rPr>
              <a:t>All Resources can be Accessed via </a:t>
            </a:r>
          </a:p>
          <a:p>
            <a:pPr algn="ctr"/>
            <a:r>
              <a:rPr lang="en-US" sz="2400" b="1">
                <a:solidFill>
                  <a:schemeClr val="bg1"/>
                </a:solidFill>
              </a:rPr>
              <a:t>www.conservenorthtexas.org</a:t>
            </a:r>
          </a:p>
        </p:txBody>
      </p:sp>
      <p:pic>
        <p:nvPicPr>
          <p:cNvPr id="14" name="Picture 13">
            <a:extLst>
              <a:ext uri="{FF2B5EF4-FFF2-40B4-BE49-F238E27FC236}">
                <a16:creationId xmlns:a16="http://schemas.microsoft.com/office/drawing/2014/main" id="{BFB0EAA6-5DC9-4B11-ADE4-EE5B95802365}"/>
              </a:ext>
            </a:extLst>
          </p:cNvPr>
          <p:cNvPicPr>
            <a:picLocks noChangeAspect="1"/>
          </p:cNvPicPr>
          <p:nvPr/>
        </p:nvPicPr>
        <p:blipFill>
          <a:blip r:embed="rId11"/>
          <a:stretch>
            <a:fillRect/>
          </a:stretch>
        </p:blipFill>
        <p:spPr>
          <a:xfrm>
            <a:off x="1521531" y="4528151"/>
            <a:ext cx="2311401" cy="677480"/>
          </a:xfrm>
          <a:prstGeom prst="rect">
            <a:avLst/>
          </a:prstGeom>
        </p:spPr>
      </p:pic>
      <p:sp>
        <p:nvSpPr>
          <p:cNvPr id="16" name="Slide Number Placeholder 5">
            <a:extLst>
              <a:ext uri="{FF2B5EF4-FFF2-40B4-BE49-F238E27FC236}">
                <a16:creationId xmlns:a16="http://schemas.microsoft.com/office/drawing/2014/main" id="{C3B6BDBF-DF61-44AC-9FAD-D0464C9F2B74}"/>
              </a:ext>
            </a:extLst>
          </p:cNvPr>
          <p:cNvSpPr>
            <a:spLocks noGrp="1"/>
          </p:cNvSpPr>
          <p:nvPr>
            <p:ph type="sldNum" sz="quarter" idx="12"/>
          </p:nvPr>
        </p:nvSpPr>
        <p:spPr>
          <a:xfrm>
            <a:off x="10654602" y="6438788"/>
            <a:ext cx="1312025" cy="365125"/>
          </a:xfrm>
        </p:spPr>
        <p:txBody>
          <a:bodyPr/>
          <a:lstStyle/>
          <a:p>
            <a:fld id="{330EA680-D336-4FF7-8B7A-9848BB0A1C32}" type="slidenum">
              <a:rPr lang="en-US" smtClean="0"/>
              <a:t>39</a:t>
            </a:fld>
            <a:endParaRPr lang="en-US"/>
          </a:p>
        </p:txBody>
      </p:sp>
      <p:pic>
        <p:nvPicPr>
          <p:cNvPr id="2" name="Picture 1">
            <a:extLst>
              <a:ext uri="{FF2B5EF4-FFF2-40B4-BE49-F238E27FC236}">
                <a16:creationId xmlns:a16="http://schemas.microsoft.com/office/drawing/2014/main" id="{B3D32558-B8D6-BEA0-B13B-044C18D1A5AF}"/>
              </a:ext>
            </a:extLst>
          </p:cNvPr>
          <p:cNvPicPr>
            <a:picLocks noChangeAspect="1"/>
          </p:cNvPicPr>
          <p:nvPr/>
        </p:nvPicPr>
        <p:blipFill rotWithShape="1">
          <a:blip r:embed="rId12"/>
          <a:srcRect b="30114"/>
          <a:stretch/>
        </p:blipFill>
        <p:spPr>
          <a:xfrm>
            <a:off x="11731752" y="5994167"/>
            <a:ext cx="460248" cy="323489"/>
          </a:xfrm>
          <a:prstGeom prst="rect">
            <a:avLst/>
          </a:prstGeom>
        </p:spPr>
      </p:pic>
    </p:spTree>
    <p:extLst>
      <p:ext uri="{BB962C8B-B14F-4D97-AF65-F5344CB8AC3E}">
        <p14:creationId xmlns:p14="http://schemas.microsoft.com/office/powerpoint/2010/main" val="1996943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C1AA23-63F2-400C-A9A3-EB771163E2E5}"/>
              </a:ext>
            </a:extLst>
          </p:cNvPr>
          <p:cNvSpPr txBox="1"/>
          <p:nvPr/>
        </p:nvSpPr>
        <p:spPr>
          <a:xfrm>
            <a:off x="0" y="0"/>
            <a:ext cx="2752035" cy="707886"/>
          </a:xfrm>
          <a:prstGeom prst="rect">
            <a:avLst/>
          </a:prstGeom>
          <a:noFill/>
        </p:spPr>
        <p:txBody>
          <a:bodyPr wrap="none" rtlCol="0">
            <a:spAutoFit/>
          </a:bodyPr>
          <a:lstStyle/>
          <a:p>
            <a:r>
              <a:rPr lang="en-US" sz="4000" b="1">
                <a:solidFill>
                  <a:srgbClr val="404040"/>
                </a:solidFill>
                <a:latin typeface="+mj-lt"/>
              </a:rPr>
              <a:t>Who We Are</a:t>
            </a:r>
          </a:p>
        </p:txBody>
      </p:sp>
      <p:pic>
        <p:nvPicPr>
          <p:cNvPr id="4" name="Picture 3">
            <a:extLst>
              <a:ext uri="{FF2B5EF4-FFF2-40B4-BE49-F238E27FC236}">
                <a16:creationId xmlns:a16="http://schemas.microsoft.com/office/drawing/2014/main" id="{FD474991-D09F-4818-9E0F-F314BC274D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808" r="1" b="1"/>
          <a:stretch/>
        </p:blipFill>
        <p:spPr>
          <a:xfrm>
            <a:off x="1258829" y="1399392"/>
            <a:ext cx="1512123" cy="1087267"/>
          </a:xfrm>
          <a:prstGeom prst="rect">
            <a:avLst/>
          </a:prstGeom>
        </p:spPr>
      </p:pic>
      <p:pic>
        <p:nvPicPr>
          <p:cNvPr id="5" name="Picture 4">
            <a:extLst>
              <a:ext uri="{FF2B5EF4-FFF2-40B4-BE49-F238E27FC236}">
                <a16:creationId xmlns:a16="http://schemas.microsoft.com/office/drawing/2014/main" id="{3C8AB949-88D9-486B-92B6-042DEF292111}"/>
              </a:ext>
            </a:extLst>
          </p:cNvPr>
          <p:cNvPicPr>
            <a:picLocks noChangeAspect="1"/>
          </p:cNvPicPr>
          <p:nvPr/>
        </p:nvPicPr>
        <p:blipFill>
          <a:blip r:embed="rId4"/>
          <a:stretch>
            <a:fillRect/>
          </a:stretch>
        </p:blipFill>
        <p:spPr>
          <a:xfrm>
            <a:off x="4952901" y="1336602"/>
            <a:ext cx="2286198" cy="1164437"/>
          </a:xfrm>
          <a:prstGeom prst="rect">
            <a:avLst/>
          </a:prstGeom>
        </p:spPr>
      </p:pic>
      <p:pic>
        <p:nvPicPr>
          <p:cNvPr id="1026" name="Picture 2" descr="SPEER | Accelerating the adoption of advanced building systems and energy  efficient products and services">
            <a:extLst>
              <a:ext uri="{FF2B5EF4-FFF2-40B4-BE49-F238E27FC236}">
                <a16:creationId xmlns:a16="http://schemas.microsoft.com/office/drawing/2014/main" id="{2C23FEF1-C75F-4A5C-932E-8DD774FD8C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49785" y="1422457"/>
            <a:ext cx="3271937" cy="72214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0AF9AE8F-8931-4BD9-A986-3031D9D4FEC4}"/>
              </a:ext>
            </a:extLst>
          </p:cNvPr>
          <p:cNvCxnSpPr/>
          <p:nvPr/>
        </p:nvCxnSpPr>
        <p:spPr>
          <a:xfrm>
            <a:off x="4066162" y="2004674"/>
            <a:ext cx="0" cy="3744373"/>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0CD7D385-F648-4BF6-B6DB-64774CDC6596}"/>
              </a:ext>
            </a:extLst>
          </p:cNvPr>
          <p:cNvCxnSpPr/>
          <p:nvPr/>
        </p:nvCxnSpPr>
        <p:spPr>
          <a:xfrm>
            <a:off x="8043942" y="2004673"/>
            <a:ext cx="0" cy="3744373"/>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3A5B29BA-52A6-4699-951F-EF860CE95BB7}"/>
              </a:ext>
            </a:extLst>
          </p:cNvPr>
          <p:cNvSpPr txBox="1"/>
          <p:nvPr/>
        </p:nvSpPr>
        <p:spPr>
          <a:xfrm>
            <a:off x="131093" y="660054"/>
            <a:ext cx="8909107" cy="400110"/>
          </a:xfrm>
          <a:prstGeom prst="rect">
            <a:avLst/>
          </a:prstGeom>
          <a:noFill/>
        </p:spPr>
        <p:txBody>
          <a:bodyPr wrap="square" rtlCol="0">
            <a:spAutoFit/>
          </a:bodyPr>
          <a:lstStyle/>
          <a:p>
            <a:r>
              <a:rPr lang="en-US" sz="2000"/>
              <a:t>How do we support energy management efforts for entities across the state?</a:t>
            </a:r>
          </a:p>
        </p:txBody>
      </p:sp>
      <p:sp>
        <p:nvSpPr>
          <p:cNvPr id="9" name="TextBox 8">
            <a:extLst>
              <a:ext uri="{FF2B5EF4-FFF2-40B4-BE49-F238E27FC236}">
                <a16:creationId xmlns:a16="http://schemas.microsoft.com/office/drawing/2014/main" id="{5A0D9DE9-3212-48D9-BF42-67D1857840EA}"/>
              </a:ext>
            </a:extLst>
          </p:cNvPr>
          <p:cNvSpPr txBox="1"/>
          <p:nvPr/>
        </p:nvSpPr>
        <p:spPr>
          <a:xfrm>
            <a:off x="4292918" y="2822539"/>
            <a:ext cx="3606163" cy="1754326"/>
          </a:xfrm>
          <a:prstGeom prst="rect">
            <a:avLst/>
          </a:prstGeom>
          <a:noFill/>
        </p:spPr>
        <p:txBody>
          <a:bodyPr wrap="square" rtlCol="0">
            <a:spAutoFit/>
          </a:bodyPr>
          <a:lstStyle/>
          <a:p>
            <a:pPr algn="ctr"/>
            <a:r>
              <a:rPr lang="en-US" b="0" i="0">
                <a:solidFill>
                  <a:srgbClr val="111111"/>
                </a:solidFill>
                <a:effectLst/>
                <a:latin typeface="OpenSansRegular"/>
              </a:rPr>
              <a:t>SECO partners with local governments, public K-12 schools, public institutions of higher education and state agencies, across Texas to reduce utility costs and maximize energy efficiencies.</a:t>
            </a:r>
            <a:endParaRPr lang="en-US"/>
          </a:p>
        </p:txBody>
      </p:sp>
      <p:sp>
        <p:nvSpPr>
          <p:cNvPr id="13" name="TextBox 12">
            <a:extLst>
              <a:ext uri="{FF2B5EF4-FFF2-40B4-BE49-F238E27FC236}">
                <a16:creationId xmlns:a16="http://schemas.microsoft.com/office/drawing/2014/main" id="{16C8E921-EF1D-45C8-93CD-8341C6EE2B1A}"/>
              </a:ext>
            </a:extLst>
          </p:cNvPr>
          <p:cNvSpPr txBox="1"/>
          <p:nvPr/>
        </p:nvSpPr>
        <p:spPr>
          <a:xfrm>
            <a:off x="8336560" y="2822539"/>
            <a:ext cx="3685162" cy="2031325"/>
          </a:xfrm>
          <a:prstGeom prst="rect">
            <a:avLst/>
          </a:prstGeom>
          <a:noFill/>
        </p:spPr>
        <p:txBody>
          <a:bodyPr wrap="square">
            <a:spAutoFit/>
          </a:bodyPr>
          <a:lstStyle/>
          <a:p>
            <a:pPr algn="ctr"/>
            <a:r>
              <a:rPr lang="en-US" sz="1800" b="0" i="0" u="none" strike="noStrike">
                <a:solidFill>
                  <a:srgbClr val="000000"/>
                </a:solidFill>
                <a:effectLst/>
                <a:latin typeface="Calibri" panose="020F0502020204030204" pitchFamily="34" charset="0"/>
              </a:rPr>
              <a:t>SPEER’s Local Governments Program support city energy management by facilitating sharing of best practices in energy efficiency, while strengthening relationships among local governments through the City Efficiency Leadership Council (CELC).</a:t>
            </a:r>
            <a:endParaRPr lang="en-US"/>
          </a:p>
        </p:txBody>
      </p:sp>
      <p:sp>
        <p:nvSpPr>
          <p:cNvPr id="12" name="TextBox 11">
            <a:extLst>
              <a:ext uri="{FF2B5EF4-FFF2-40B4-BE49-F238E27FC236}">
                <a16:creationId xmlns:a16="http://schemas.microsoft.com/office/drawing/2014/main" id="{48FDC041-A200-47A3-86B3-5E44C7C6FA23}"/>
              </a:ext>
            </a:extLst>
          </p:cNvPr>
          <p:cNvSpPr txBox="1"/>
          <p:nvPr/>
        </p:nvSpPr>
        <p:spPr>
          <a:xfrm>
            <a:off x="170278" y="2607184"/>
            <a:ext cx="3614809" cy="3139321"/>
          </a:xfrm>
          <a:prstGeom prst="rect">
            <a:avLst/>
          </a:prstGeom>
          <a:noFill/>
        </p:spPr>
        <p:txBody>
          <a:bodyPr wrap="square" rtlCol="0">
            <a:spAutoFit/>
          </a:bodyPr>
          <a:lstStyle/>
          <a:p>
            <a:pPr algn="ctr"/>
            <a:r>
              <a:rPr lang="en-US"/>
              <a:t>NCTCOG is a regional planning agency serving North Texas local governments on a variety of topics. NCTCOG’s Regional Energy Manager project is an ongoing effort to identify energy management needs, increase awareness to the local government energy reporting requirements, and provide resources to assist local governments in energy conservation efforts.</a:t>
            </a:r>
          </a:p>
        </p:txBody>
      </p:sp>
      <p:sp>
        <p:nvSpPr>
          <p:cNvPr id="2" name="Slide Number Placeholder 1">
            <a:extLst>
              <a:ext uri="{FF2B5EF4-FFF2-40B4-BE49-F238E27FC236}">
                <a16:creationId xmlns:a16="http://schemas.microsoft.com/office/drawing/2014/main" id="{C221765E-DAC6-FCBA-0321-C4813A4CD0A4}"/>
              </a:ext>
            </a:extLst>
          </p:cNvPr>
          <p:cNvSpPr>
            <a:spLocks noGrp="1"/>
          </p:cNvSpPr>
          <p:nvPr>
            <p:ph type="sldNum" sz="quarter" idx="12"/>
          </p:nvPr>
        </p:nvSpPr>
        <p:spPr/>
        <p:txBody>
          <a:bodyPr/>
          <a:lstStyle/>
          <a:p>
            <a:fld id="{841D6BCB-3A8F-4398-8448-7EFD17677606}" type="slidenum">
              <a:rPr lang="en-US" smtClean="0"/>
              <a:t>4</a:t>
            </a:fld>
            <a:endParaRPr lang="en-US"/>
          </a:p>
        </p:txBody>
      </p:sp>
      <p:pic>
        <p:nvPicPr>
          <p:cNvPr id="11" name="Picture 10" descr="A logo with a gear and a map of the state of texas&#10;&#10;Description automatically generated">
            <a:extLst>
              <a:ext uri="{FF2B5EF4-FFF2-40B4-BE49-F238E27FC236}">
                <a16:creationId xmlns:a16="http://schemas.microsoft.com/office/drawing/2014/main" id="{FA797E59-DF46-B132-DFAB-B983232752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12483" y="5746505"/>
            <a:ext cx="771525" cy="547632"/>
          </a:xfrm>
          <a:prstGeom prst="rect">
            <a:avLst/>
          </a:prstGeom>
        </p:spPr>
      </p:pic>
    </p:spTree>
    <p:extLst>
      <p:ext uri="{BB962C8B-B14F-4D97-AF65-F5344CB8AC3E}">
        <p14:creationId xmlns:p14="http://schemas.microsoft.com/office/powerpoint/2010/main" val="26572487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C409AC-D5F3-47DC-BF0F-1D7FF7945174}"/>
              </a:ext>
            </a:extLst>
          </p:cNvPr>
          <p:cNvSpPr txBox="1"/>
          <p:nvPr/>
        </p:nvSpPr>
        <p:spPr>
          <a:xfrm>
            <a:off x="182880" y="182880"/>
            <a:ext cx="9826064" cy="707886"/>
          </a:xfrm>
          <a:prstGeom prst="rect">
            <a:avLst/>
          </a:prstGeom>
          <a:noFill/>
        </p:spPr>
        <p:txBody>
          <a:bodyPr wrap="square" rtlCol="0">
            <a:spAutoFit/>
          </a:bodyPr>
          <a:lstStyle/>
          <a:p>
            <a:r>
              <a:rPr lang="en-US" sz="4000" b="1">
                <a:solidFill>
                  <a:srgbClr val="404040"/>
                </a:solidFill>
                <a:latin typeface="+mj-lt"/>
              </a:rPr>
              <a:t>Key Takeaways and Next Steps</a:t>
            </a:r>
          </a:p>
        </p:txBody>
      </p:sp>
      <p:sp>
        <p:nvSpPr>
          <p:cNvPr id="14" name="Rectangle 13">
            <a:extLst>
              <a:ext uri="{FF2B5EF4-FFF2-40B4-BE49-F238E27FC236}">
                <a16:creationId xmlns:a16="http://schemas.microsoft.com/office/drawing/2014/main" id="{882659E8-27A3-49D1-9C5E-F8C97233713F}"/>
              </a:ext>
            </a:extLst>
          </p:cNvPr>
          <p:cNvSpPr/>
          <p:nvPr/>
        </p:nvSpPr>
        <p:spPr>
          <a:xfrm>
            <a:off x="707054" y="1100537"/>
            <a:ext cx="9119010" cy="461665"/>
          </a:xfrm>
          <a:prstGeom prst="rect">
            <a:avLst/>
          </a:prstGeom>
          <a:ln w="38100">
            <a:noFill/>
          </a:ln>
        </p:spPr>
        <p:txBody>
          <a:bodyPr wrap="square">
            <a:spAutoFit/>
          </a:bodyPr>
          <a:lstStyle/>
          <a:p>
            <a:pPr>
              <a:spcAft>
                <a:spcPts val="1200"/>
              </a:spcAft>
            </a:pPr>
            <a:r>
              <a:rPr lang="en-US" sz="2400" b="1"/>
              <a:t>Local Government Energy Reporting Deadline </a:t>
            </a:r>
          </a:p>
        </p:txBody>
      </p:sp>
      <p:pic>
        <p:nvPicPr>
          <p:cNvPr id="4" name="Graphic 3" descr="Flip calendar with solid fill">
            <a:extLst>
              <a:ext uri="{FF2B5EF4-FFF2-40B4-BE49-F238E27FC236}">
                <a16:creationId xmlns:a16="http://schemas.microsoft.com/office/drawing/2014/main" id="{DADB66FA-0430-412F-AB39-029FB424E8B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64264" y="536879"/>
            <a:ext cx="1280505" cy="1280505"/>
          </a:xfrm>
          <a:prstGeom prst="rect">
            <a:avLst/>
          </a:prstGeom>
        </p:spPr>
      </p:pic>
      <p:pic>
        <p:nvPicPr>
          <p:cNvPr id="6" name="Graphic 5" descr="Star with solid fill">
            <a:extLst>
              <a:ext uri="{FF2B5EF4-FFF2-40B4-BE49-F238E27FC236}">
                <a16:creationId xmlns:a16="http://schemas.microsoft.com/office/drawing/2014/main" id="{BA626334-2A57-41B4-9222-929B846A2DA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2880" y="915624"/>
            <a:ext cx="624228" cy="624228"/>
          </a:xfrm>
          <a:prstGeom prst="rect">
            <a:avLst/>
          </a:prstGeom>
        </p:spPr>
      </p:pic>
      <p:pic>
        <p:nvPicPr>
          <p:cNvPr id="8" name="Graphic 7" descr="Star with solid fill">
            <a:extLst>
              <a:ext uri="{FF2B5EF4-FFF2-40B4-BE49-F238E27FC236}">
                <a16:creationId xmlns:a16="http://schemas.microsoft.com/office/drawing/2014/main" id="{C1AF0065-A825-4A0B-A7D2-3D34DEF1BC6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2400" y="2140086"/>
            <a:ext cx="624228" cy="624228"/>
          </a:xfrm>
          <a:prstGeom prst="rect">
            <a:avLst/>
          </a:prstGeom>
        </p:spPr>
      </p:pic>
      <p:pic>
        <p:nvPicPr>
          <p:cNvPr id="9" name="Graphic 8" descr="Star with solid fill">
            <a:extLst>
              <a:ext uri="{FF2B5EF4-FFF2-40B4-BE49-F238E27FC236}">
                <a16:creationId xmlns:a16="http://schemas.microsoft.com/office/drawing/2014/main" id="{44ECC5F4-4875-4066-8D13-AE8A348E642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2400" y="3006352"/>
            <a:ext cx="624228" cy="624228"/>
          </a:xfrm>
          <a:prstGeom prst="rect">
            <a:avLst/>
          </a:prstGeom>
        </p:spPr>
      </p:pic>
      <p:sp>
        <p:nvSpPr>
          <p:cNvPr id="11" name="TextBox 10">
            <a:extLst>
              <a:ext uri="{FF2B5EF4-FFF2-40B4-BE49-F238E27FC236}">
                <a16:creationId xmlns:a16="http://schemas.microsoft.com/office/drawing/2014/main" id="{7A01D650-EFBA-4AB7-8445-0C0ED1FDC7E4}"/>
              </a:ext>
            </a:extLst>
          </p:cNvPr>
          <p:cNvSpPr txBox="1"/>
          <p:nvPr/>
        </p:nvSpPr>
        <p:spPr>
          <a:xfrm>
            <a:off x="6664265" y="293251"/>
            <a:ext cx="1280504" cy="523220"/>
          </a:xfrm>
          <a:prstGeom prst="rect">
            <a:avLst/>
          </a:prstGeom>
          <a:noFill/>
        </p:spPr>
        <p:txBody>
          <a:bodyPr wrap="square">
            <a:spAutoFit/>
          </a:bodyPr>
          <a:lstStyle/>
          <a:p>
            <a:pPr algn="ctr"/>
            <a:r>
              <a:rPr lang="en-US" sz="2800" b="1">
                <a:solidFill>
                  <a:srgbClr val="C00000"/>
                </a:solidFill>
              </a:rPr>
              <a:t>March</a:t>
            </a:r>
            <a:endParaRPr lang="en-US" sz="2800"/>
          </a:p>
        </p:txBody>
      </p:sp>
      <p:sp>
        <p:nvSpPr>
          <p:cNvPr id="13" name="TextBox 12">
            <a:extLst>
              <a:ext uri="{FF2B5EF4-FFF2-40B4-BE49-F238E27FC236}">
                <a16:creationId xmlns:a16="http://schemas.microsoft.com/office/drawing/2014/main" id="{A79498EF-AD1B-4ABF-A9E4-89CB24E93AE4}"/>
              </a:ext>
            </a:extLst>
          </p:cNvPr>
          <p:cNvSpPr txBox="1"/>
          <p:nvPr/>
        </p:nvSpPr>
        <p:spPr>
          <a:xfrm>
            <a:off x="6992402" y="1057026"/>
            <a:ext cx="624228" cy="523220"/>
          </a:xfrm>
          <a:prstGeom prst="rect">
            <a:avLst/>
          </a:prstGeom>
          <a:noFill/>
        </p:spPr>
        <p:txBody>
          <a:bodyPr wrap="square">
            <a:spAutoFit/>
          </a:bodyPr>
          <a:lstStyle/>
          <a:p>
            <a:pPr algn="ctr"/>
            <a:r>
              <a:rPr lang="en-US" sz="2800" b="1">
                <a:solidFill>
                  <a:srgbClr val="C00000"/>
                </a:solidFill>
              </a:rPr>
              <a:t>4</a:t>
            </a:r>
            <a:endParaRPr lang="en-US" sz="2800"/>
          </a:p>
        </p:txBody>
      </p:sp>
      <p:sp>
        <p:nvSpPr>
          <p:cNvPr id="16" name="TextBox 15">
            <a:extLst>
              <a:ext uri="{FF2B5EF4-FFF2-40B4-BE49-F238E27FC236}">
                <a16:creationId xmlns:a16="http://schemas.microsoft.com/office/drawing/2014/main" id="{09937D2A-64BE-44FC-9DB3-77142E88E1B0}"/>
              </a:ext>
            </a:extLst>
          </p:cNvPr>
          <p:cNvSpPr txBox="1"/>
          <p:nvPr/>
        </p:nvSpPr>
        <p:spPr>
          <a:xfrm>
            <a:off x="707054" y="2315072"/>
            <a:ext cx="11203592" cy="3693319"/>
          </a:xfrm>
          <a:prstGeom prst="rect">
            <a:avLst/>
          </a:prstGeom>
          <a:noFill/>
        </p:spPr>
        <p:txBody>
          <a:bodyPr wrap="square">
            <a:spAutoFit/>
          </a:bodyPr>
          <a:lstStyle/>
          <a:p>
            <a:pPr>
              <a:spcAft>
                <a:spcPts val="1200"/>
              </a:spcAft>
            </a:pPr>
            <a:r>
              <a:rPr lang="en-US" sz="2400" b="1"/>
              <a:t>Calendar Year Reporting Period: </a:t>
            </a:r>
            <a:r>
              <a:rPr lang="en-US" sz="2400"/>
              <a:t>January 1 – December 31</a:t>
            </a:r>
            <a:endParaRPr lang="en-US" sz="2400" b="1"/>
          </a:p>
          <a:p>
            <a:pPr>
              <a:spcAft>
                <a:spcPts val="1200"/>
              </a:spcAft>
            </a:pPr>
            <a:endParaRPr lang="en-US" sz="1000" b="1"/>
          </a:p>
          <a:p>
            <a:pPr>
              <a:spcAft>
                <a:spcPts val="1200"/>
              </a:spcAft>
            </a:pPr>
            <a:r>
              <a:rPr lang="en-US" sz="2400" b="1"/>
              <a:t>Minimum Required Data Points Include</a:t>
            </a:r>
          </a:p>
          <a:p>
            <a:pPr marL="742950" lvl="1" indent="-285750">
              <a:spcAft>
                <a:spcPts val="1200"/>
              </a:spcAft>
              <a:buFont typeface="Wingdings" panose="05000000000000000000" pitchFamily="2" charset="2"/>
              <a:buChar char="ü"/>
            </a:pPr>
            <a:r>
              <a:rPr lang="en-US" sz="2400"/>
              <a:t>Reporting Timeframe (e.g., Calendar Year)</a:t>
            </a:r>
          </a:p>
          <a:p>
            <a:pPr marL="742950" lvl="1" indent="-285750">
              <a:spcAft>
                <a:spcPts val="1200"/>
              </a:spcAft>
              <a:buFont typeface="Wingdings" panose="05000000000000000000" pitchFamily="2" charset="2"/>
              <a:buChar char="ü"/>
            </a:pPr>
            <a:r>
              <a:rPr lang="en-US" sz="2400"/>
              <a:t>Annual Electricity Consumption in Kilowatt Hours (kWh)</a:t>
            </a:r>
          </a:p>
          <a:p>
            <a:pPr marL="742950" lvl="1" indent="-285750">
              <a:spcAft>
                <a:spcPts val="1200"/>
              </a:spcAft>
              <a:buFont typeface="Wingdings" panose="05000000000000000000" pitchFamily="2" charset="2"/>
              <a:buChar char="ü"/>
            </a:pPr>
            <a:r>
              <a:rPr lang="en-US" sz="2400"/>
              <a:t>Gross Square Footage of All Entity Owned Buildings/Facilities </a:t>
            </a:r>
          </a:p>
          <a:p>
            <a:pPr>
              <a:spcAft>
                <a:spcPts val="1200"/>
              </a:spcAft>
            </a:pPr>
            <a:endParaRPr lang="en-US" sz="1000"/>
          </a:p>
          <a:p>
            <a:pPr>
              <a:spcAft>
                <a:spcPts val="1200"/>
              </a:spcAft>
            </a:pPr>
            <a:r>
              <a:rPr lang="en-US" sz="2400" b="1"/>
              <a:t>Review Prior Reporting Data on </a:t>
            </a:r>
            <a:r>
              <a:rPr lang="en-US" sz="2400">
                <a:hlinkClick r:id="rId8"/>
              </a:rPr>
              <a:t>SECO’s “Energy Consumption Reporting Dashboard</a:t>
            </a:r>
            <a:r>
              <a:rPr lang="en-US" sz="2400">
                <a:solidFill>
                  <a:srgbClr val="70AD47"/>
                </a:solidFill>
              </a:rPr>
              <a:t>”</a:t>
            </a:r>
            <a:r>
              <a:rPr lang="en-US" sz="2400"/>
              <a:t> </a:t>
            </a:r>
          </a:p>
        </p:txBody>
      </p:sp>
      <p:pic>
        <p:nvPicPr>
          <p:cNvPr id="18" name="Graphic 17" descr="Star with solid fill">
            <a:extLst>
              <a:ext uri="{FF2B5EF4-FFF2-40B4-BE49-F238E27FC236}">
                <a16:creationId xmlns:a16="http://schemas.microsoft.com/office/drawing/2014/main" id="{69F422ED-F604-4666-9A4A-18C825B0FAE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2400" y="5409194"/>
            <a:ext cx="624228" cy="624228"/>
          </a:xfrm>
          <a:prstGeom prst="rect">
            <a:avLst/>
          </a:prstGeom>
        </p:spPr>
      </p:pic>
      <p:sp>
        <p:nvSpPr>
          <p:cNvPr id="17" name="Slide Number Placeholder 5">
            <a:extLst>
              <a:ext uri="{FF2B5EF4-FFF2-40B4-BE49-F238E27FC236}">
                <a16:creationId xmlns:a16="http://schemas.microsoft.com/office/drawing/2014/main" id="{E873604D-4EFA-4720-9DD0-FEE82868542D}"/>
              </a:ext>
            </a:extLst>
          </p:cNvPr>
          <p:cNvSpPr>
            <a:spLocks noGrp="1"/>
          </p:cNvSpPr>
          <p:nvPr>
            <p:ph type="sldNum" sz="quarter" idx="12"/>
          </p:nvPr>
        </p:nvSpPr>
        <p:spPr>
          <a:xfrm>
            <a:off x="10654602" y="6438788"/>
            <a:ext cx="1312025" cy="365125"/>
          </a:xfrm>
        </p:spPr>
        <p:txBody>
          <a:bodyPr/>
          <a:lstStyle/>
          <a:p>
            <a:fld id="{330EA680-D336-4FF7-8B7A-9848BB0A1C32}" type="slidenum">
              <a:rPr lang="en-US" smtClean="0"/>
              <a:t>40</a:t>
            </a:fld>
            <a:endParaRPr lang="en-US"/>
          </a:p>
        </p:txBody>
      </p:sp>
      <p:pic>
        <p:nvPicPr>
          <p:cNvPr id="2" name="Picture 1">
            <a:extLst>
              <a:ext uri="{FF2B5EF4-FFF2-40B4-BE49-F238E27FC236}">
                <a16:creationId xmlns:a16="http://schemas.microsoft.com/office/drawing/2014/main" id="{4F3F0351-FFDA-A228-2375-E289CE4E2C61}"/>
              </a:ext>
            </a:extLst>
          </p:cNvPr>
          <p:cNvPicPr>
            <a:picLocks noChangeAspect="1"/>
          </p:cNvPicPr>
          <p:nvPr/>
        </p:nvPicPr>
        <p:blipFill rotWithShape="1">
          <a:blip r:embed="rId9"/>
          <a:srcRect b="30114"/>
          <a:stretch/>
        </p:blipFill>
        <p:spPr>
          <a:xfrm>
            <a:off x="11731752" y="5994167"/>
            <a:ext cx="460248" cy="323489"/>
          </a:xfrm>
          <a:prstGeom prst="rect">
            <a:avLst/>
          </a:prstGeom>
        </p:spPr>
      </p:pic>
    </p:spTree>
    <p:extLst>
      <p:ext uri="{BB962C8B-B14F-4D97-AF65-F5344CB8AC3E}">
        <p14:creationId xmlns:p14="http://schemas.microsoft.com/office/powerpoint/2010/main" val="1764577610"/>
      </p:ext>
    </p:extLst>
  </p:cSld>
  <p:clrMapOvr>
    <a:masterClrMapping/>
  </p:clrMapOvr>
  <p:extLst>
    <p:ext uri="{6950BFC3-D8DA-4A85-94F7-54DA5524770B}">
      <p188:commentRel xmlns:p188="http://schemas.microsoft.com/office/powerpoint/2018/8/main" r:id="rId3"/>
    </p:ext>
  </p:extLs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3">
            <a:extLst>
              <a:ext uri="{FF2B5EF4-FFF2-40B4-BE49-F238E27FC236}">
                <a16:creationId xmlns:a16="http://schemas.microsoft.com/office/drawing/2014/main" id="{A84B8D2F-FC44-4595-87AA-09B120D0879F}"/>
              </a:ext>
            </a:extLst>
          </p:cNvPr>
          <p:cNvSpPr txBox="1"/>
          <p:nvPr/>
        </p:nvSpPr>
        <p:spPr>
          <a:xfrm>
            <a:off x="1062581" y="1978596"/>
            <a:ext cx="5033418" cy="255454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Calibri"/>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Calibri"/>
                <a:ea typeface="+mn-ea"/>
                <a:cs typeface="Arial"/>
              </a:rPr>
              <a:t>Shaun Auckland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a:ln>
                  <a:noFill/>
                </a:ln>
                <a:solidFill>
                  <a:srgbClr val="000000"/>
                </a:solidFill>
                <a:effectLst/>
                <a:uLnTx/>
                <a:uFillTx/>
                <a:latin typeface="Calibri"/>
                <a:ea typeface="+mn-ea"/>
                <a:cs typeface="Arial"/>
              </a:rPr>
              <a:t>Program Manager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a:ln>
                  <a:noFill/>
                </a:ln>
                <a:solidFill>
                  <a:srgbClr val="000000"/>
                </a:solidFill>
                <a:effectLst/>
                <a:uLnTx/>
                <a:uFillTx/>
                <a:latin typeface="Calibri"/>
                <a:ea typeface="+mn-ea"/>
                <a:cs typeface="Arial"/>
              </a:rPr>
              <a:t>T</a:t>
            </a:r>
            <a:r>
              <a:rPr lang="en-US" sz="2000">
                <a:solidFill>
                  <a:srgbClr val="000000"/>
                </a:solidFill>
                <a:latin typeface="Calibri"/>
                <a:cs typeface="Arial"/>
              </a:rPr>
              <a:t>he South-central Partnership for Energy Efficiency as a Resource (SPEER)</a:t>
            </a:r>
            <a:endParaRPr kumimoji="0" lang="en-US" sz="2000" i="0" u="none" strike="noStrike" kern="1200" cap="none" spc="0" normalizeH="0" baseline="0" noProof="0">
              <a:ln>
                <a:noFill/>
              </a:ln>
              <a:solidFill>
                <a:srgbClr val="000000"/>
              </a:solidFill>
              <a:effectLst/>
              <a:uLnTx/>
              <a:uFillTx/>
              <a:latin typeface="Calibri"/>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rgbClr val="000000"/>
                </a:solidFill>
                <a:latin typeface="Calibri"/>
                <a:cs typeface="Arial"/>
                <a:hlinkClick r:id="rId4"/>
              </a:rPr>
              <a:t>cities@eepartnership.org</a:t>
            </a:r>
            <a:r>
              <a:rPr lang="en-US" sz="2000">
                <a:solidFill>
                  <a:srgbClr val="000000"/>
                </a:solidFill>
                <a:latin typeface="Calibri"/>
                <a:cs typeface="Arial"/>
              </a:rPr>
              <a:t> </a:t>
            </a:r>
          </a:p>
          <a:p>
            <a:pPr>
              <a:defRPr/>
            </a:pPr>
            <a:endParaRPr lang="en-US" sz="2000" i="0" u="none" strike="noStrike" kern="1200" cap="none" spc="0" normalizeH="0" baseline="0" noProof="0">
              <a:ln>
                <a:noFill/>
              </a:ln>
              <a:solidFill>
                <a:srgbClr val="000000"/>
              </a:solidFill>
              <a:effectLst/>
              <a:uLnTx/>
              <a:uFillTx/>
              <a:latin typeface="Calibri"/>
              <a:cs typeface="Arial"/>
            </a:endParaRPr>
          </a:p>
          <a:p>
            <a:pPr>
              <a:defRPr/>
            </a:pPr>
            <a:endParaRPr lang="en-US" sz="2000" b="0" i="0" u="none" strike="noStrike" kern="1200" cap="none" spc="0" normalizeH="0" baseline="0" noProof="0">
              <a:ln>
                <a:noFill/>
              </a:ln>
              <a:solidFill>
                <a:srgbClr val="000000"/>
              </a:solidFill>
              <a:effectLst/>
              <a:uLnTx/>
              <a:uFillTx/>
              <a:latin typeface="Calibri"/>
              <a:cs typeface="Arial"/>
            </a:endParaRPr>
          </a:p>
        </p:txBody>
      </p:sp>
      <p:sp>
        <p:nvSpPr>
          <p:cNvPr id="12" name="Title 1">
            <a:extLst>
              <a:ext uri="{FF2B5EF4-FFF2-40B4-BE49-F238E27FC236}">
                <a16:creationId xmlns:a16="http://schemas.microsoft.com/office/drawing/2014/main" id="{D2372FF4-56D9-4324-9226-7F8B0160FE61}"/>
              </a:ext>
            </a:extLst>
          </p:cNvPr>
          <p:cNvSpPr txBox="1">
            <a:spLocks/>
          </p:cNvSpPr>
          <p:nvPr/>
        </p:nvSpPr>
        <p:spPr>
          <a:xfrm>
            <a:off x="1410025" y="573647"/>
            <a:ext cx="9371949" cy="896478"/>
          </a:xfrm>
          <a:prstGeom prst="rect">
            <a:avLst/>
          </a:prstGeom>
        </p:spPr>
        <p:txBody>
          <a:bodyPr vert="horz" lIns="91440" tIns="45720" rIns="91440" bIns="45720" rtlCol="0" anchor="b">
            <a:norm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a:ln>
                  <a:noFill/>
                </a:ln>
                <a:solidFill>
                  <a:srgbClr val="000000">
                    <a:lumMod val="75000"/>
                    <a:lumOff val="25000"/>
                  </a:srgbClr>
                </a:solidFill>
                <a:effectLst/>
                <a:uLnTx/>
                <a:uFillTx/>
                <a:latin typeface="Calibri Light" panose="020F0302020204030204" pitchFamily="34" charset="0"/>
                <a:ea typeface="+mj-ea"/>
                <a:cs typeface="Calibri Light" panose="020F0302020204030204" pitchFamily="34" charset="0"/>
              </a:rPr>
              <a:t>SECO and SPEER Contacts</a:t>
            </a:r>
          </a:p>
        </p:txBody>
      </p:sp>
      <p:cxnSp>
        <p:nvCxnSpPr>
          <p:cNvPr id="5" name="Straight Connector 4">
            <a:extLst>
              <a:ext uri="{FF2B5EF4-FFF2-40B4-BE49-F238E27FC236}">
                <a16:creationId xmlns:a16="http://schemas.microsoft.com/office/drawing/2014/main" id="{2AACA551-9589-6B10-A02A-E6E874D2957E}"/>
              </a:ext>
            </a:extLst>
          </p:cNvPr>
          <p:cNvCxnSpPr>
            <a:cxnSpLocks/>
          </p:cNvCxnSpPr>
          <p:nvPr/>
        </p:nvCxnSpPr>
        <p:spPr>
          <a:xfrm flipV="1">
            <a:off x="6095999" y="1978596"/>
            <a:ext cx="0" cy="414788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3">
            <a:extLst>
              <a:ext uri="{FF2B5EF4-FFF2-40B4-BE49-F238E27FC236}">
                <a16:creationId xmlns:a16="http://schemas.microsoft.com/office/drawing/2014/main" id="{D92DC114-D3C0-4351-F2D9-05FC01859382}"/>
              </a:ext>
            </a:extLst>
          </p:cNvPr>
          <p:cNvSpPr txBox="1"/>
          <p:nvPr/>
        </p:nvSpPr>
        <p:spPr>
          <a:xfrm>
            <a:off x="4895497" y="1978596"/>
            <a:ext cx="4476425" cy="70788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a:solidFill>
                <a:srgbClr val="000000"/>
              </a:solidFill>
              <a:latin typeface="Calibri"/>
              <a:cs typeface="Arial"/>
            </a:endParaRPr>
          </a:p>
          <a:p>
            <a:pPr>
              <a:defRPr/>
            </a:pPr>
            <a:endParaRPr lang="en-US" sz="2000">
              <a:solidFill>
                <a:srgbClr val="000000"/>
              </a:solidFill>
              <a:latin typeface="Calibri"/>
              <a:cs typeface="Arial"/>
            </a:endParaRPr>
          </a:p>
        </p:txBody>
      </p:sp>
      <p:sp>
        <p:nvSpPr>
          <p:cNvPr id="3" name="Slide Number Placeholder 2">
            <a:extLst>
              <a:ext uri="{FF2B5EF4-FFF2-40B4-BE49-F238E27FC236}">
                <a16:creationId xmlns:a16="http://schemas.microsoft.com/office/drawing/2014/main" id="{75A92F0C-D8D4-82F1-94DC-51895597867B}"/>
              </a:ext>
            </a:extLst>
          </p:cNvPr>
          <p:cNvSpPr>
            <a:spLocks noGrp="1"/>
          </p:cNvSpPr>
          <p:nvPr>
            <p:ph type="sldNum" sz="quarter" idx="12"/>
          </p:nvPr>
        </p:nvSpPr>
        <p:spPr/>
        <p:txBody>
          <a:bodyPr/>
          <a:lstStyle/>
          <a:p>
            <a:fld id="{841D6BCB-3A8F-4398-8448-7EFD17677606}" type="slidenum">
              <a:rPr lang="en-US" smtClean="0"/>
              <a:t>41</a:t>
            </a:fld>
            <a:endParaRPr lang="en-US"/>
          </a:p>
        </p:txBody>
      </p:sp>
      <p:sp>
        <p:nvSpPr>
          <p:cNvPr id="4" name="TextBox 13">
            <a:extLst>
              <a:ext uri="{FF2B5EF4-FFF2-40B4-BE49-F238E27FC236}">
                <a16:creationId xmlns:a16="http://schemas.microsoft.com/office/drawing/2014/main" id="{800AF07B-18E7-4479-B501-86902F9E7927}"/>
              </a:ext>
            </a:extLst>
          </p:cNvPr>
          <p:cNvSpPr txBox="1"/>
          <p:nvPr/>
        </p:nvSpPr>
        <p:spPr>
          <a:xfrm>
            <a:off x="6652994" y="1883148"/>
            <a:ext cx="4476425" cy="255454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Calibri"/>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Calibri"/>
                <a:ea typeface="+mn-ea"/>
                <a:cs typeface="Arial"/>
              </a:rPr>
              <a:t>Adam Mueller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rgbClr val="000000"/>
                </a:solidFill>
                <a:latin typeface="Calibri"/>
                <a:cs typeface="Arial"/>
              </a:rPr>
              <a:t>Program Specialist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a:ln>
                  <a:noFill/>
                </a:ln>
                <a:solidFill>
                  <a:srgbClr val="000000"/>
                </a:solidFill>
                <a:effectLst/>
                <a:uLnTx/>
                <a:uFillTx/>
                <a:latin typeface="Calibri"/>
                <a:ea typeface="+mn-ea"/>
                <a:cs typeface="Arial"/>
              </a:rPr>
              <a:t>State Energy Conservation Office (SECO)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a:ln>
                  <a:noFill/>
                </a:ln>
                <a:solidFill>
                  <a:srgbClr val="000000"/>
                </a:solidFill>
                <a:effectLst/>
                <a:uLnTx/>
                <a:uFillTx/>
                <a:latin typeface="Calibri"/>
                <a:ea typeface="+mn-ea"/>
                <a:cs typeface="Arial"/>
                <a:hlinkClick r:id="rId5"/>
              </a:rPr>
              <a:t>Adam.mueller@cpa.Texas.gov</a:t>
            </a:r>
            <a:endParaRPr kumimoji="0" lang="en-US" sz="2000" i="0" u="none" strike="noStrike" kern="1200" cap="none" spc="0" normalizeH="0" baseline="0" noProof="0">
              <a:ln>
                <a:noFill/>
              </a:ln>
              <a:solidFill>
                <a:srgbClr val="000000"/>
              </a:solidFill>
              <a:effectLst/>
              <a:uLnTx/>
              <a:uFillTx/>
              <a:latin typeface="Calibri"/>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i="0" u="none" strike="noStrike" kern="1200" cap="none" spc="0" normalizeH="0" baseline="0" noProof="0">
              <a:ln>
                <a:noFill/>
              </a:ln>
              <a:solidFill>
                <a:srgbClr val="000000"/>
              </a:solidFill>
              <a:effectLst/>
              <a:uLnTx/>
              <a:uFillTx/>
              <a:latin typeface="Calibri"/>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a:ea typeface="+mn-ea"/>
              <a:cs typeface="Arial"/>
            </a:endParaRPr>
          </a:p>
          <a:p>
            <a:pPr>
              <a:defRPr/>
            </a:pPr>
            <a:endParaRPr lang="en-US" sz="2000" b="0" i="0" u="none" strike="noStrike" kern="1200" cap="none" spc="0" normalizeH="0" baseline="0" noProof="0">
              <a:ln>
                <a:noFill/>
              </a:ln>
              <a:solidFill>
                <a:srgbClr val="000000"/>
              </a:solidFill>
              <a:effectLst/>
              <a:uLnTx/>
              <a:uFillTx/>
              <a:latin typeface="Calibri"/>
              <a:cs typeface="Arial"/>
            </a:endParaRPr>
          </a:p>
        </p:txBody>
      </p:sp>
    </p:spTree>
    <p:extLst>
      <p:ext uri="{BB962C8B-B14F-4D97-AF65-F5344CB8AC3E}">
        <p14:creationId xmlns:p14="http://schemas.microsoft.com/office/powerpoint/2010/main" val="4163369765"/>
      </p:ext>
    </p:extLst>
  </p:cSld>
  <p:clrMapOvr>
    <a:masterClrMapping/>
  </p:clrMapOvr>
  <p:extLst>
    <p:ext uri="{6950BFC3-D8DA-4A85-94F7-54DA5524770B}">
      <p188:commentRel xmlns:p188="http://schemas.microsoft.com/office/powerpoint/2018/8/main" r:id="rId3"/>
    </p:ext>
  </p:extLs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3">
            <a:extLst>
              <a:ext uri="{FF2B5EF4-FFF2-40B4-BE49-F238E27FC236}">
                <a16:creationId xmlns:a16="http://schemas.microsoft.com/office/drawing/2014/main" id="{A84B8D2F-FC44-4595-87AA-09B120D0879F}"/>
              </a:ext>
            </a:extLst>
          </p:cNvPr>
          <p:cNvSpPr txBox="1"/>
          <p:nvPr/>
        </p:nvSpPr>
        <p:spPr>
          <a:xfrm>
            <a:off x="2132430" y="1883147"/>
            <a:ext cx="3728874" cy="378565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Calibri"/>
                <a:ea typeface="+mn-ea"/>
                <a:cs typeface="Arial"/>
              </a:rPr>
              <a:t>Joaquin Escalante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rgbClr val="000000"/>
                </a:solidFill>
                <a:latin typeface="Calibri"/>
                <a:cs typeface="Arial"/>
              </a:rPr>
              <a:t>Planner</a:t>
            </a:r>
            <a:endParaRPr kumimoji="0" lang="en-US" sz="2000" b="0" i="0" u="none" strike="noStrike" kern="1200" cap="none" spc="0" normalizeH="0" baseline="0" noProof="0">
              <a:ln>
                <a:noFill/>
              </a:ln>
              <a:solidFill>
                <a:srgbClr val="000000"/>
              </a:solidFill>
              <a:effectLst/>
              <a:uLnTx/>
              <a:uFillTx/>
              <a:latin typeface="Calibri"/>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alibri"/>
                <a:ea typeface="+mn-ea"/>
                <a:cs typeface="Arial"/>
              </a:rPr>
              <a:t>Transportation</a:t>
            </a:r>
            <a:endParaRPr kumimoji="0" lang="en-US" sz="20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alibri"/>
                <a:ea typeface="+mn-ea"/>
                <a:cs typeface="Arial"/>
              </a:rPr>
              <a:t>817-704-5646</a:t>
            </a:r>
            <a:endParaRPr lang="en-US" sz="2000" b="0" i="0" u="none" strike="noStrike" kern="1200" cap="none" spc="0" normalizeH="0" baseline="0" noProof="0">
              <a:ln>
                <a:noFill/>
              </a:ln>
              <a:solidFill>
                <a:srgbClr val="000000"/>
              </a:solidFill>
              <a:effectLst/>
              <a:uLnTx/>
              <a:uFillTx/>
              <a:latin typeface="Calibri"/>
              <a:cs typeface="Arial"/>
            </a:endParaRPr>
          </a:p>
          <a:p>
            <a:pPr>
              <a:defRPr/>
            </a:pPr>
            <a:r>
              <a:rPr kumimoji="0" lang="en-US" sz="2000" b="0" i="0" u="none" strike="noStrike" kern="1200" cap="none" spc="0" normalizeH="0" baseline="0" noProof="0">
                <a:ln>
                  <a:noFill/>
                </a:ln>
                <a:solidFill>
                  <a:srgbClr val="000000"/>
                </a:solidFill>
                <a:effectLst/>
                <a:uLnTx/>
                <a:uFillTx/>
                <a:latin typeface="Calibri"/>
                <a:ea typeface="+mn-ea"/>
                <a:cs typeface="Arial"/>
                <a:hlinkClick r:id="rId3"/>
              </a:rPr>
              <a:t>Jescalante@nctcog.org</a:t>
            </a:r>
            <a:r>
              <a:rPr lang="en-US" sz="2000">
                <a:solidFill>
                  <a:srgbClr val="000000"/>
                </a:solidFill>
                <a:latin typeface="Calibri"/>
                <a:cs typeface="Arial"/>
              </a:rPr>
              <a:t> </a:t>
            </a:r>
          </a:p>
          <a:p>
            <a:pPr>
              <a:defRPr/>
            </a:pPr>
            <a:endParaRPr lang="en-US" sz="2000" b="0" i="0" u="none" strike="noStrike" kern="1200" cap="none" spc="0" normalizeH="0" baseline="0" noProof="0">
              <a:ln>
                <a:noFill/>
              </a:ln>
              <a:solidFill>
                <a:srgbClr val="000000"/>
              </a:solidFill>
              <a:effectLst/>
              <a:uLnTx/>
              <a:uFillTx/>
              <a:latin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rgbClr val="000000"/>
                </a:solidFill>
                <a:latin typeface="Calibri"/>
                <a:cs typeface="Arial"/>
              </a:rPr>
              <a:t>Amy Hodges</a:t>
            </a:r>
          </a:p>
          <a:p>
            <a:pPr>
              <a:defRPr/>
            </a:pPr>
            <a:r>
              <a:rPr lang="en-US" sz="2000">
                <a:solidFill>
                  <a:srgbClr val="000000"/>
                </a:solidFill>
                <a:latin typeface="Calibri"/>
                <a:cs typeface="Arial"/>
              </a:rPr>
              <a:t>Principal Air Quality Planner</a:t>
            </a:r>
            <a:endParaRPr lang="en-US" sz="2000" b="0" i="0" u="none" strike="noStrike" kern="1200" cap="none" spc="0" normalizeH="0" baseline="0" noProof="0">
              <a:ln>
                <a:noFill/>
              </a:ln>
              <a:solidFill>
                <a:srgbClr val="000000"/>
              </a:solidFill>
              <a:effectLst/>
              <a:uLnTx/>
              <a:uFillTx/>
              <a:latin typeface="Calibri"/>
              <a:ea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alibri"/>
                <a:ea typeface="+mn-ea"/>
                <a:cs typeface="Arial"/>
              </a:rPr>
              <a:t>Transportation </a:t>
            </a:r>
            <a:endParaRPr kumimoji="0" lang="en-US" sz="20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alibri"/>
                <a:ea typeface="+mn-ea"/>
                <a:cs typeface="Arial"/>
              </a:rPr>
              <a:t>817-704-2508</a:t>
            </a:r>
          </a:p>
          <a:p>
            <a:pPr>
              <a:defRPr/>
            </a:pPr>
            <a:r>
              <a:rPr lang="en-US" sz="2000" b="0" i="0" u="none" strike="noStrike" kern="1200" cap="none" spc="0" normalizeH="0" baseline="0" noProof="0">
                <a:ln>
                  <a:noFill/>
                </a:ln>
                <a:solidFill>
                  <a:srgbClr val="000000"/>
                </a:solidFill>
                <a:effectLst/>
                <a:uLnTx/>
                <a:uFillTx/>
                <a:latin typeface="Calibri"/>
                <a:cs typeface="Arial"/>
                <a:hlinkClick r:id="rId4"/>
              </a:rPr>
              <a:t>amyhodges@nctcog.org</a:t>
            </a:r>
            <a:r>
              <a:rPr lang="en-US" sz="2000" b="0" i="0" u="none" strike="noStrike" kern="1200" cap="none" spc="0" normalizeH="0" baseline="0" noProof="0">
                <a:ln>
                  <a:noFill/>
                </a:ln>
                <a:solidFill>
                  <a:srgbClr val="000000"/>
                </a:solidFill>
                <a:effectLst/>
                <a:uLnTx/>
                <a:uFillTx/>
                <a:latin typeface="Calibri"/>
                <a:cs typeface="Arial"/>
              </a:rPr>
              <a:t> </a:t>
            </a:r>
          </a:p>
          <a:p>
            <a:pPr>
              <a:defRPr/>
            </a:pPr>
            <a:endParaRPr lang="en-US" sz="2000">
              <a:solidFill>
                <a:srgbClr val="000000"/>
              </a:solidFill>
              <a:latin typeface="Calibri"/>
              <a:cs typeface="Arial"/>
            </a:endParaRPr>
          </a:p>
        </p:txBody>
      </p:sp>
      <p:sp>
        <p:nvSpPr>
          <p:cNvPr id="12" name="Title 1">
            <a:extLst>
              <a:ext uri="{FF2B5EF4-FFF2-40B4-BE49-F238E27FC236}">
                <a16:creationId xmlns:a16="http://schemas.microsoft.com/office/drawing/2014/main" id="{D2372FF4-56D9-4324-9226-7F8B0160FE61}"/>
              </a:ext>
            </a:extLst>
          </p:cNvPr>
          <p:cNvSpPr txBox="1">
            <a:spLocks/>
          </p:cNvSpPr>
          <p:nvPr/>
        </p:nvSpPr>
        <p:spPr>
          <a:xfrm>
            <a:off x="1410025" y="573647"/>
            <a:ext cx="9371949" cy="896478"/>
          </a:xfrm>
          <a:prstGeom prst="rect">
            <a:avLst/>
          </a:prstGeom>
        </p:spPr>
        <p:txBody>
          <a:bodyPr vert="horz" lIns="91440" tIns="45720" rIns="91440" bIns="45720" rtlCol="0" anchor="b">
            <a:norm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a:ln>
                  <a:noFill/>
                </a:ln>
                <a:solidFill>
                  <a:srgbClr val="000000">
                    <a:lumMod val="75000"/>
                    <a:lumOff val="25000"/>
                  </a:srgbClr>
                </a:solidFill>
                <a:effectLst/>
                <a:uLnTx/>
                <a:uFillTx/>
                <a:latin typeface="Calibri Light" panose="020F0302020204030204" pitchFamily="34" charset="0"/>
                <a:ea typeface="+mj-ea"/>
                <a:cs typeface="Calibri Light" panose="020F0302020204030204" pitchFamily="34" charset="0"/>
              </a:rPr>
              <a:t>NCTCOG Contacts</a:t>
            </a:r>
          </a:p>
        </p:txBody>
      </p:sp>
      <p:cxnSp>
        <p:nvCxnSpPr>
          <p:cNvPr id="5" name="Straight Connector 4">
            <a:extLst>
              <a:ext uri="{FF2B5EF4-FFF2-40B4-BE49-F238E27FC236}">
                <a16:creationId xmlns:a16="http://schemas.microsoft.com/office/drawing/2014/main" id="{2AACA551-9589-6B10-A02A-E6E874D2957E}"/>
              </a:ext>
            </a:extLst>
          </p:cNvPr>
          <p:cNvCxnSpPr>
            <a:cxnSpLocks/>
          </p:cNvCxnSpPr>
          <p:nvPr/>
        </p:nvCxnSpPr>
        <p:spPr>
          <a:xfrm flipV="1">
            <a:off x="6026304" y="2009808"/>
            <a:ext cx="1" cy="365899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3">
            <a:extLst>
              <a:ext uri="{FF2B5EF4-FFF2-40B4-BE49-F238E27FC236}">
                <a16:creationId xmlns:a16="http://schemas.microsoft.com/office/drawing/2014/main" id="{D92DC114-D3C0-4351-F2D9-05FC01859382}"/>
              </a:ext>
            </a:extLst>
          </p:cNvPr>
          <p:cNvSpPr txBox="1"/>
          <p:nvPr/>
        </p:nvSpPr>
        <p:spPr>
          <a:xfrm>
            <a:off x="7065942" y="1883148"/>
            <a:ext cx="4476425" cy="378565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rgbClr val="000000"/>
                </a:solidFill>
                <a:latin typeface="Calibri"/>
                <a:cs typeface="Arial"/>
              </a:rPr>
              <a:t>Crysta Guzman</a:t>
            </a:r>
          </a:p>
          <a:p>
            <a:pPr>
              <a:defRPr/>
            </a:pPr>
            <a:r>
              <a:rPr lang="en-US" sz="2000">
                <a:solidFill>
                  <a:srgbClr val="000000"/>
                </a:solidFill>
                <a:latin typeface="Calibri"/>
                <a:cs typeface="Arial"/>
              </a:rPr>
              <a:t>Senior Planner</a:t>
            </a:r>
            <a:endParaRPr lang="en-US" sz="2000" b="0" i="0" u="none" strike="noStrike" kern="1200" cap="none" spc="0" normalizeH="0" baseline="0" noProof="0">
              <a:ln>
                <a:noFill/>
              </a:ln>
              <a:solidFill>
                <a:srgbClr val="000000"/>
              </a:solidFill>
              <a:effectLst/>
              <a:uLnTx/>
              <a:uFillTx/>
              <a:latin typeface="Calibri"/>
              <a:ea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alibri"/>
                <a:ea typeface="+mn-ea"/>
                <a:cs typeface="Arial"/>
              </a:rPr>
              <a:t>Environment &amp; Development </a:t>
            </a:r>
            <a:endParaRPr kumimoji="0" lang="en-US" sz="20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alibri"/>
                <a:ea typeface="+mn-ea"/>
                <a:cs typeface="Arial"/>
              </a:rPr>
              <a:t>817-695-9107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alibri"/>
                <a:ea typeface="+mn-ea"/>
                <a:cs typeface="Arial"/>
                <a:hlinkClick r:id="rId5"/>
              </a:rPr>
              <a:t>cguzman@nctcog.org</a:t>
            </a:r>
            <a:endParaRPr kumimoji="0" lang="en-US" sz="2000" b="0" i="0" u="none" strike="noStrike" kern="1200" cap="none" spc="0" normalizeH="0" baseline="0" noProof="0">
              <a:ln>
                <a:noFill/>
              </a:ln>
              <a:solidFill>
                <a:srgbClr val="000000"/>
              </a:solidFill>
              <a:effectLst/>
              <a:uLnTx/>
              <a:uFillTx/>
              <a:latin typeface="Calibri"/>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a:solidFill>
                <a:srgbClr val="000000"/>
              </a:solidFill>
              <a:latin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Calibri"/>
                <a:ea typeface="+mn-ea"/>
                <a:cs typeface="Arial"/>
              </a:rPr>
              <a:t>Alyssa Knox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rgbClr val="000000"/>
                </a:solidFill>
                <a:latin typeface="Calibri"/>
                <a:cs typeface="Arial"/>
              </a:rPr>
              <a:t>E&amp;D Planner II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alibri"/>
                <a:ea typeface="+mn-ea"/>
                <a:cs typeface="Arial"/>
              </a:rPr>
              <a:t>Environment &amp;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rgbClr val="000000"/>
                </a:solidFill>
                <a:latin typeface="Calibri"/>
                <a:cs typeface="Arial"/>
              </a:rPr>
              <a:t>817-695-9221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Calibri"/>
                <a:ea typeface="+mn-ea"/>
                <a:cs typeface="Arial"/>
                <a:hlinkClick r:id="rId6"/>
              </a:rPr>
              <a:t>aknox@nctcog.org</a:t>
            </a:r>
            <a:r>
              <a:rPr kumimoji="0" lang="en-US" sz="2000" b="0" i="0" u="none" strike="noStrike" kern="1200" cap="none" spc="0" normalizeH="0" baseline="0" noProof="0">
                <a:ln>
                  <a:noFill/>
                </a:ln>
                <a:solidFill>
                  <a:srgbClr val="000000"/>
                </a:solidFill>
                <a:effectLst/>
                <a:uLnTx/>
                <a:uFillTx/>
                <a:latin typeface="Calibri"/>
                <a:ea typeface="+mn-ea"/>
                <a:cs typeface="Arial"/>
              </a:rPr>
              <a:t> </a:t>
            </a:r>
          </a:p>
          <a:p>
            <a:pPr>
              <a:defRPr/>
            </a:pPr>
            <a:endParaRPr lang="en-US" sz="2000">
              <a:solidFill>
                <a:srgbClr val="000000"/>
              </a:solidFill>
              <a:latin typeface="Calibri"/>
              <a:cs typeface="Arial"/>
            </a:endParaRPr>
          </a:p>
        </p:txBody>
      </p:sp>
      <p:sp>
        <p:nvSpPr>
          <p:cNvPr id="3" name="Slide Number Placeholder 2">
            <a:extLst>
              <a:ext uri="{FF2B5EF4-FFF2-40B4-BE49-F238E27FC236}">
                <a16:creationId xmlns:a16="http://schemas.microsoft.com/office/drawing/2014/main" id="{75A92F0C-D8D4-82F1-94DC-51895597867B}"/>
              </a:ext>
            </a:extLst>
          </p:cNvPr>
          <p:cNvSpPr>
            <a:spLocks noGrp="1"/>
          </p:cNvSpPr>
          <p:nvPr>
            <p:ph type="sldNum" sz="quarter" idx="12"/>
          </p:nvPr>
        </p:nvSpPr>
        <p:spPr/>
        <p:txBody>
          <a:bodyPr/>
          <a:lstStyle/>
          <a:p>
            <a:fld id="{841D6BCB-3A8F-4398-8448-7EFD17677606}" type="slidenum">
              <a:rPr lang="en-US" smtClean="0"/>
              <a:t>42</a:t>
            </a:fld>
            <a:endParaRPr lang="en-US"/>
          </a:p>
        </p:txBody>
      </p:sp>
      <p:sp>
        <p:nvSpPr>
          <p:cNvPr id="6" name="TextBox 5">
            <a:extLst>
              <a:ext uri="{FF2B5EF4-FFF2-40B4-BE49-F238E27FC236}">
                <a16:creationId xmlns:a16="http://schemas.microsoft.com/office/drawing/2014/main" id="{BB8D8C2F-4B3E-0AE1-5392-F9AE81D4ADE0}"/>
              </a:ext>
            </a:extLst>
          </p:cNvPr>
          <p:cNvSpPr txBox="1"/>
          <p:nvPr/>
        </p:nvSpPr>
        <p:spPr>
          <a:xfrm>
            <a:off x="4838933" y="5711710"/>
            <a:ext cx="2374743" cy="400110"/>
          </a:xfrm>
          <a:prstGeom prst="rect">
            <a:avLst/>
          </a:prstGeom>
          <a:noFill/>
        </p:spPr>
        <p:txBody>
          <a:bodyPr wrap="square" rtlCol="0">
            <a:spAutoFit/>
          </a:bodyPr>
          <a:lstStyle/>
          <a:p>
            <a:pPr>
              <a:defRPr/>
            </a:pPr>
            <a:r>
              <a:rPr lang="en-US" sz="2000" b="0" i="0" u="none" strike="noStrike" kern="1200" cap="none" spc="0" normalizeH="0" baseline="0" noProof="0">
                <a:ln>
                  <a:noFill/>
                </a:ln>
                <a:solidFill>
                  <a:srgbClr val="000000"/>
                </a:solidFill>
                <a:effectLst/>
                <a:uLnTx/>
                <a:uFillTx/>
                <a:latin typeface="Calibri"/>
                <a:cs typeface="Arial"/>
                <a:hlinkClick r:id="rId7"/>
              </a:rPr>
              <a:t>energy@nctcog.org</a:t>
            </a:r>
            <a:r>
              <a:rPr lang="en-US" sz="2000" b="0" i="0" u="none" strike="noStrike" kern="1200" cap="none" spc="0" normalizeH="0" baseline="0" noProof="0">
                <a:ln>
                  <a:noFill/>
                </a:ln>
                <a:solidFill>
                  <a:srgbClr val="000000"/>
                </a:solidFill>
                <a:effectLst/>
                <a:uLnTx/>
                <a:uFillTx/>
                <a:latin typeface="Calibri"/>
                <a:cs typeface="Arial"/>
              </a:rPr>
              <a:t> </a:t>
            </a:r>
          </a:p>
        </p:txBody>
      </p:sp>
    </p:spTree>
    <p:extLst>
      <p:ext uri="{BB962C8B-B14F-4D97-AF65-F5344CB8AC3E}">
        <p14:creationId xmlns:p14="http://schemas.microsoft.com/office/powerpoint/2010/main" val="34961040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3">
            <a:extLst>
              <a:ext uri="{FF2B5EF4-FFF2-40B4-BE49-F238E27FC236}">
                <a16:creationId xmlns:a16="http://schemas.microsoft.com/office/drawing/2014/main" id="{A84B8D2F-FC44-4595-87AA-09B120D0879F}"/>
              </a:ext>
            </a:extLst>
          </p:cNvPr>
          <p:cNvSpPr txBox="1"/>
          <p:nvPr/>
        </p:nvSpPr>
        <p:spPr>
          <a:xfrm>
            <a:off x="1254492" y="2012463"/>
            <a:ext cx="10149902" cy="243143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000000"/>
              </a:solidFill>
              <a:effectLst/>
              <a:uLnTx/>
              <a:uFillTx/>
              <a:latin typeface="Calibri"/>
              <a:ea typeface="+mn-ea"/>
              <a:cs typeface="Arial"/>
            </a:endParaRPr>
          </a:p>
          <a:p>
            <a:pPr marL="457200" marR="0" lvl="0" indent="-4572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a:ln>
                  <a:noFill/>
                </a:ln>
                <a:solidFill>
                  <a:srgbClr val="000000"/>
                </a:solidFill>
                <a:effectLst/>
                <a:uLnTx/>
                <a:uFillTx/>
                <a:latin typeface="Calibri"/>
                <a:ea typeface="+mn-ea"/>
                <a:cs typeface="Arial"/>
              </a:rPr>
              <a:t>Please complete the Workshop Evaluation</a:t>
            </a:r>
          </a:p>
          <a:p>
            <a:pPr marL="457200" marR="0" lvl="0" indent="-4572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b="1">
              <a:solidFill>
                <a:srgbClr val="000000"/>
              </a:solidFill>
              <a:latin typeface="Calibri"/>
              <a:cs typeface="Arial"/>
            </a:endParaRPr>
          </a:p>
          <a:p>
            <a:pPr marL="457200" marR="0" lvl="0" indent="-4572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a:ln>
                  <a:noFill/>
                </a:ln>
                <a:solidFill>
                  <a:srgbClr val="000000"/>
                </a:solidFill>
                <a:effectLst/>
                <a:uLnTx/>
                <a:uFillTx/>
                <a:latin typeface="Calibri"/>
                <a:ea typeface="+mn-ea"/>
                <a:cs typeface="Arial"/>
              </a:rPr>
              <a:t>Please complete the In-Kind Attestation Form </a:t>
            </a:r>
            <a:endParaRPr lang="en-US" sz="2800">
              <a:solidFill>
                <a:srgbClr val="000000"/>
              </a:solidFill>
              <a:latin typeface="Calibri"/>
              <a:cs typeface="Arial"/>
            </a:endParaRPr>
          </a:p>
          <a:p>
            <a:pPr>
              <a:defRPr/>
            </a:pPr>
            <a:endParaRPr lang="en-US" sz="2000" i="0" u="none" strike="noStrike" kern="1200" cap="none" spc="0" normalizeH="0" baseline="0" noProof="0">
              <a:ln>
                <a:noFill/>
              </a:ln>
              <a:solidFill>
                <a:srgbClr val="000000"/>
              </a:solidFill>
              <a:effectLst/>
              <a:uLnTx/>
              <a:uFillTx/>
              <a:latin typeface="Calibri"/>
              <a:cs typeface="Arial"/>
            </a:endParaRPr>
          </a:p>
          <a:p>
            <a:pPr>
              <a:defRPr/>
            </a:pPr>
            <a:endParaRPr lang="en-US" sz="2000" b="0" i="0" u="none" strike="noStrike" kern="1200" cap="none" spc="0" normalizeH="0" baseline="0" noProof="0">
              <a:ln>
                <a:noFill/>
              </a:ln>
              <a:solidFill>
                <a:srgbClr val="000000"/>
              </a:solidFill>
              <a:effectLst/>
              <a:uLnTx/>
              <a:uFillTx/>
              <a:latin typeface="Calibri"/>
              <a:cs typeface="Arial"/>
            </a:endParaRPr>
          </a:p>
        </p:txBody>
      </p:sp>
      <p:sp>
        <p:nvSpPr>
          <p:cNvPr id="12" name="Title 1">
            <a:extLst>
              <a:ext uri="{FF2B5EF4-FFF2-40B4-BE49-F238E27FC236}">
                <a16:creationId xmlns:a16="http://schemas.microsoft.com/office/drawing/2014/main" id="{D2372FF4-56D9-4324-9226-7F8B0160FE61}"/>
              </a:ext>
            </a:extLst>
          </p:cNvPr>
          <p:cNvSpPr txBox="1">
            <a:spLocks/>
          </p:cNvSpPr>
          <p:nvPr/>
        </p:nvSpPr>
        <p:spPr>
          <a:xfrm>
            <a:off x="1410025" y="573647"/>
            <a:ext cx="9371949" cy="896478"/>
          </a:xfrm>
          <a:prstGeom prst="rect">
            <a:avLst/>
          </a:prstGeom>
        </p:spPr>
        <p:txBody>
          <a:bodyPr vert="horz" lIns="91440" tIns="45720" rIns="91440" bIns="45720" rtlCol="0" anchor="b">
            <a:normAutofit/>
          </a:bodyPr>
          <a:lst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a:ln>
                  <a:noFill/>
                </a:ln>
                <a:solidFill>
                  <a:srgbClr val="000000">
                    <a:lumMod val="75000"/>
                    <a:lumOff val="25000"/>
                  </a:srgbClr>
                </a:solidFill>
                <a:effectLst/>
                <a:uLnTx/>
                <a:uFillTx/>
                <a:latin typeface="Calibri Light" panose="020F0302020204030204" pitchFamily="34" charset="0"/>
                <a:ea typeface="+mj-ea"/>
                <a:cs typeface="Calibri Light" panose="020F0302020204030204" pitchFamily="34" charset="0"/>
              </a:rPr>
              <a:t>Reminder!</a:t>
            </a:r>
          </a:p>
        </p:txBody>
      </p:sp>
      <p:sp>
        <p:nvSpPr>
          <p:cNvPr id="3" name="Slide Number Placeholder 2">
            <a:extLst>
              <a:ext uri="{FF2B5EF4-FFF2-40B4-BE49-F238E27FC236}">
                <a16:creationId xmlns:a16="http://schemas.microsoft.com/office/drawing/2014/main" id="{75A92F0C-D8D4-82F1-94DC-51895597867B}"/>
              </a:ext>
            </a:extLst>
          </p:cNvPr>
          <p:cNvSpPr>
            <a:spLocks noGrp="1"/>
          </p:cNvSpPr>
          <p:nvPr>
            <p:ph type="sldNum" sz="quarter" idx="12"/>
          </p:nvPr>
        </p:nvSpPr>
        <p:spPr/>
        <p:txBody>
          <a:bodyPr/>
          <a:lstStyle/>
          <a:p>
            <a:fld id="{841D6BCB-3A8F-4398-8448-7EFD17677606}" type="slidenum">
              <a:rPr lang="en-US" smtClean="0"/>
              <a:t>43</a:t>
            </a:fld>
            <a:endParaRPr lang="en-US"/>
          </a:p>
        </p:txBody>
      </p:sp>
    </p:spTree>
    <p:extLst>
      <p:ext uri="{BB962C8B-B14F-4D97-AF65-F5344CB8AC3E}">
        <p14:creationId xmlns:p14="http://schemas.microsoft.com/office/powerpoint/2010/main" val="1370391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A4CA5C-E462-439F-9EFE-08BD02918145}"/>
              </a:ext>
            </a:extLst>
          </p:cNvPr>
          <p:cNvSpPr txBox="1"/>
          <p:nvPr/>
        </p:nvSpPr>
        <p:spPr>
          <a:xfrm>
            <a:off x="0" y="0"/>
            <a:ext cx="8898340" cy="707886"/>
          </a:xfrm>
          <a:prstGeom prst="rect">
            <a:avLst/>
          </a:prstGeom>
          <a:noFill/>
          <a:ln w="38100">
            <a:no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404040"/>
                </a:solidFill>
                <a:effectLst/>
                <a:uLnTx/>
                <a:uFillTx/>
                <a:latin typeface="Calibri Light" panose="020F0302020204030204"/>
                <a:ea typeface="+mn-ea"/>
                <a:cs typeface="+mn-cs"/>
              </a:rPr>
              <a:t>SolSmart</a:t>
            </a:r>
          </a:p>
        </p:txBody>
      </p:sp>
      <p:sp>
        <p:nvSpPr>
          <p:cNvPr id="6" name="TextBox 5">
            <a:extLst>
              <a:ext uri="{FF2B5EF4-FFF2-40B4-BE49-F238E27FC236}">
                <a16:creationId xmlns:a16="http://schemas.microsoft.com/office/drawing/2014/main" id="{FC029C0F-FA32-4354-90C6-5BE2FB65968A}"/>
              </a:ext>
            </a:extLst>
          </p:cNvPr>
          <p:cNvSpPr txBox="1"/>
          <p:nvPr/>
        </p:nvSpPr>
        <p:spPr>
          <a:xfrm>
            <a:off x="555407" y="751102"/>
            <a:ext cx="10094679" cy="3416320"/>
          </a:xfrm>
          <a:prstGeom prst="rect">
            <a:avLst/>
          </a:prstGeom>
          <a:noFill/>
        </p:spPr>
        <p:txBody>
          <a:bodyPr wrap="square" rtlCol="0">
            <a:spAutoFit/>
          </a:bodyPr>
          <a:lstStyle/>
          <a:p>
            <a:pPr algn="l"/>
            <a:r>
              <a:rPr lang="en-US" sz="1800" b="0" i="0" u="none" strike="noStrike">
                <a:solidFill>
                  <a:srgbClr val="000000"/>
                </a:solidFill>
                <a:effectLst/>
                <a:latin typeface="Calibri" panose="020F0502020204030204" pitchFamily="34" charset="0"/>
              </a:rPr>
              <a:t>SolSmart is a national designation and technical assistance program that helps </a:t>
            </a:r>
            <a:r>
              <a:rPr lang="en-US" sz="1800" b="0" i="0">
                <a:solidFill>
                  <a:srgbClr val="000000"/>
                </a:solidFill>
                <a:effectLst/>
                <a:latin typeface="Calibri" panose="020F0502020204030204" pitchFamily="34" charset="0"/>
              </a:rPr>
              <a:t>local governments </a:t>
            </a:r>
            <a:r>
              <a:rPr lang="en-US" sz="1800" b="0" i="0" u="none" strike="noStrike">
                <a:solidFill>
                  <a:srgbClr val="000000"/>
                </a:solidFill>
                <a:effectLst/>
                <a:latin typeface="Calibri" panose="020F0502020204030204" pitchFamily="34" charset="0"/>
              </a:rPr>
              <a:t>make it faster, easier, and more affordable for residents and businesses to go solar</a:t>
            </a:r>
          </a:p>
          <a:p>
            <a:pPr algn="l" rtl="0" fontAlgn="base"/>
            <a:endParaRPr lang="en-US" sz="1800" b="1" i="0" u="none" strike="noStrike">
              <a:solidFill>
                <a:srgbClr val="404040"/>
              </a:solidFill>
              <a:effectLst/>
              <a:latin typeface="Calibri" panose="020F0502020204030204" pitchFamily="34" charset="0"/>
            </a:endParaRPr>
          </a:p>
          <a:p>
            <a:pPr algn="l" rtl="0" fontAlgn="base"/>
            <a:r>
              <a:rPr lang="en-US" sz="1800" b="1" i="0" u="none" strike="noStrike">
                <a:solidFill>
                  <a:srgbClr val="404040"/>
                </a:solidFill>
                <a:effectLst/>
                <a:latin typeface="Calibri" panose="020F0502020204030204" pitchFamily="34" charset="0"/>
              </a:rPr>
              <a:t>Increase transparency</a:t>
            </a:r>
            <a:r>
              <a:rPr lang="en-US" sz="1800" b="0" i="0">
                <a:solidFill>
                  <a:srgbClr val="40404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u="none" strike="noStrike">
                <a:solidFill>
                  <a:srgbClr val="404040"/>
                </a:solidFill>
                <a:effectLst/>
                <a:latin typeface="Calibri" panose="020F0502020204030204" pitchFamily="34" charset="0"/>
              </a:rPr>
              <a:t>Post a solar permitting checklist online</a:t>
            </a:r>
            <a:r>
              <a:rPr lang="en-US" sz="1800" b="0" i="0">
                <a:solidFill>
                  <a:srgbClr val="40404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404040"/>
                </a:solidFill>
                <a:effectLst/>
                <a:latin typeface="Calibri" panose="020F0502020204030204" pitchFamily="34" charset="0"/>
              </a:rPr>
              <a:t>Develop a solar landing page</a:t>
            </a:r>
            <a:r>
              <a:rPr lang="en-US" sz="1800" b="0" i="0">
                <a:solidFill>
                  <a:srgbClr val="40404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algn="l" rtl="0" fontAlgn="base"/>
            <a:r>
              <a:rPr lang="en-US" sz="1800" b="1" i="0" u="none" strike="noStrike">
                <a:solidFill>
                  <a:srgbClr val="404040"/>
                </a:solidFill>
                <a:effectLst/>
                <a:latin typeface="Calibri" panose="020F0502020204030204" pitchFamily="34" charset="0"/>
              </a:rPr>
              <a:t>Increase understanding</a:t>
            </a:r>
            <a:r>
              <a:rPr lang="en-US" sz="1800" b="0" i="0">
                <a:solidFill>
                  <a:srgbClr val="40404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u="none" strike="noStrike">
                <a:solidFill>
                  <a:srgbClr val="404040"/>
                </a:solidFill>
                <a:effectLst/>
                <a:latin typeface="Calibri" panose="020F0502020204030204" pitchFamily="34" charset="0"/>
              </a:rPr>
              <a:t>Train staff on solar best practices </a:t>
            </a:r>
            <a:r>
              <a:rPr lang="en-US" sz="1800" b="0" i="0">
                <a:solidFill>
                  <a:srgbClr val="40404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404040"/>
                </a:solidFill>
                <a:effectLst/>
                <a:latin typeface="Calibri" panose="020F0502020204030204" pitchFamily="34" charset="0"/>
              </a:rPr>
              <a:t>Support a solar information session or solar tour</a:t>
            </a:r>
            <a:r>
              <a:rPr lang="en-US" sz="1800" b="0" i="0">
                <a:solidFill>
                  <a:srgbClr val="40404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algn="l" rtl="0" fontAlgn="base"/>
            <a:r>
              <a:rPr lang="en-US" sz="1800" b="1" i="0" u="none" strike="noStrike">
                <a:solidFill>
                  <a:srgbClr val="404040"/>
                </a:solidFill>
                <a:effectLst/>
                <a:latin typeface="Calibri" panose="020F0502020204030204" pitchFamily="34" charset="0"/>
              </a:rPr>
              <a:t>Reduce barriers</a:t>
            </a:r>
            <a:r>
              <a:rPr lang="en-US" sz="1800" b="0" i="0">
                <a:solidFill>
                  <a:srgbClr val="404040"/>
                </a:solidFill>
                <a:effectLst/>
                <a:latin typeface="Calibri" panose="020F0502020204030204" pitchFamily="34" charset="0"/>
              </a:rPr>
              <a:t>​</a:t>
            </a:r>
            <a:endParaRPr lang="en-US"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u="none" strike="noStrike">
                <a:solidFill>
                  <a:srgbClr val="404040"/>
                </a:solidFill>
                <a:effectLst/>
                <a:latin typeface="Calibri" panose="020F0502020204030204" pitchFamily="34" charset="0"/>
              </a:rPr>
              <a:t>Decrease permit turnaround time </a:t>
            </a:r>
            <a:r>
              <a:rPr lang="en-US" sz="1800" b="0" i="0">
                <a:solidFill>
                  <a:srgbClr val="404040"/>
                </a:solidFill>
                <a:effectLst/>
                <a:latin typeface="Calibri" panose="020F0502020204030204" pitchFamily="34" charset="0"/>
              </a:rPr>
              <a:t>​</a:t>
            </a: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1800" b="0" i="0" u="none" strike="noStrike">
                <a:solidFill>
                  <a:srgbClr val="404040"/>
                </a:solidFill>
                <a:effectLst/>
                <a:latin typeface="Calibri" panose="020F0502020204030204" pitchFamily="34" charset="0"/>
              </a:rPr>
              <a:t>Codify explicit regulations for the different forms and uses of solar PV</a:t>
            </a:r>
            <a:endParaRPr lang="en-US" b="0" i="0">
              <a:solidFill>
                <a:srgbClr val="000000"/>
              </a:solidFill>
              <a:effectLst/>
              <a:latin typeface="Arial" panose="020B0604020202020204" pitchFamily="34" charset="0"/>
            </a:endParaRPr>
          </a:p>
        </p:txBody>
      </p:sp>
      <p:sp>
        <p:nvSpPr>
          <p:cNvPr id="11" name="TextBox 10">
            <a:extLst>
              <a:ext uri="{FF2B5EF4-FFF2-40B4-BE49-F238E27FC236}">
                <a16:creationId xmlns:a16="http://schemas.microsoft.com/office/drawing/2014/main" id="{5A0C4295-5942-4CC9-BD42-60804128C284}"/>
              </a:ext>
            </a:extLst>
          </p:cNvPr>
          <p:cNvSpPr txBox="1"/>
          <p:nvPr/>
        </p:nvSpPr>
        <p:spPr>
          <a:xfrm>
            <a:off x="657291" y="5692493"/>
            <a:ext cx="4945456" cy="369332"/>
          </a:xfrm>
          <a:prstGeom prst="rect">
            <a:avLst/>
          </a:prstGeom>
          <a:noFill/>
        </p:spPr>
        <p:txBody>
          <a:bodyPr wrap="none" rtlCol="0">
            <a:spAutoFit/>
          </a:bodyPr>
          <a:lstStyle/>
          <a:p>
            <a:r>
              <a:rPr lang="en-US"/>
              <a:t>For more information, visit GoSolarTexas </a:t>
            </a:r>
            <a:r>
              <a:rPr lang="en-US">
                <a:hlinkClick r:id="rId3"/>
              </a:rPr>
              <a:t>webpage</a:t>
            </a:r>
            <a:r>
              <a:rPr lang="en-US"/>
              <a:t>.</a:t>
            </a:r>
          </a:p>
        </p:txBody>
      </p:sp>
      <p:graphicFrame>
        <p:nvGraphicFramePr>
          <p:cNvPr id="2" name="Diagram 1">
            <a:extLst>
              <a:ext uri="{FF2B5EF4-FFF2-40B4-BE49-F238E27FC236}">
                <a16:creationId xmlns:a16="http://schemas.microsoft.com/office/drawing/2014/main" id="{76DEE3BD-86AD-8213-45F3-A9B6C08EB9A3}"/>
              </a:ext>
            </a:extLst>
          </p:cNvPr>
          <p:cNvGraphicFramePr/>
          <p:nvPr/>
        </p:nvGraphicFramePr>
        <p:xfrm>
          <a:off x="555407" y="4297680"/>
          <a:ext cx="10558943" cy="13948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50" name="Picture 2">
            <a:extLst>
              <a:ext uri="{FF2B5EF4-FFF2-40B4-BE49-F238E27FC236}">
                <a16:creationId xmlns:a16="http://schemas.microsoft.com/office/drawing/2014/main" id="{430F79E8-9187-EB61-BAF6-8B25D352F11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85889" y="1892524"/>
            <a:ext cx="3004615" cy="1617870"/>
          </a:xfrm>
          <a:prstGeom prst="rect">
            <a:avLst/>
          </a:prstGeom>
          <a:noFill/>
          <a:extLst>
            <a:ext uri="{909E8E84-426E-40DD-AFC4-6F175D3DCCD1}">
              <a14:hiddenFill xmlns:a14="http://schemas.microsoft.com/office/drawing/2010/main">
                <a:solidFill>
                  <a:srgbClr val="FFFFFF"/>
                </a:solidFill>
              </a14:hiddenFill>
            </a:ext>
          </a:extLst>
        </p:spPr>
      </p:pic>
      <p:sp>
        <p:nvSpPr>
          <p:cNvPr id="2071" name="Slide Number Placeholder 2070">
            <a:extLst>
              <a:ext uri="{FF2B5EF4-FFF2-40B4-BE49-F238E27FC236}">
                <a16:creationId xmlns:a16="http://schemas.microsoft.com/office/drawing/2014/main" id="{2E3A2A55-AD80-2253-2C28-D1E619C135BA}"/>
              </a:ext>
            </a:extLst>
          </p:cNvPr>
          <p:cNvSpPr>
            <a:spLocks noGrp="1"/>
          </p:cNvSpPr>
          <p:nvPr>
            <p:ph type="sldNum" sz="quarter" idx="12"/>
          </p:nvPr>
        </p:nvSpPr>
        <p:spPr/>
        <p:txBody>
          <a:bodyPr/>
          <a:lstStyle/>
          <a:p>
            <a:fld id="{841D6BCB-3A8F-4398-8448-7EFD17677606}" type="slidenum">
              <a:rPr lang="en-US" smtClean="0"/>
              <a:t>5</a:t>
            </a:fld>
            <a:endParaRPr lang="en-US"/>
          </a:p>
        </p:txBody>
      </p:sp>
      <p:pic>
        <p:nvPicPr>
          <p:cNvPr id="4" name="Picture 3" descr="A logo with a gear and a map of the state of texas&#10;&#10;Description automatically generated">
            <a:extLst>
              <a:ext uri="{FF2B5EF4-FFF2-40B4-BE49-F238E27FC236}">
                <a16:creationId xmlns:a16="http://schemas.microsoft.com/office/drawing/2014/main" id="{232883B5-9D1B-907A-D97B-4C59A8E74D2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292869" y="5788009"/>
            <a:ext cx="771525" cy="547632"/>
          </a:xfrm>
          <a:prstGeom prst="rect">
            <a:avLst/>
          </a:prstGeom>
        </p:spPr>
      </p:pic>
    </p:spTree>
    <p:extLst>
      <p:ext uri="{BB962C8B-B14F-4D97-AF65-F5344CB8AC3E}">
        <p14:creationId xmlns:p14="http://schemas.microsoft.com/office/powerpoint/2010/main" val="2849768635"/>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376A95-229E-BC58-6486-92BB4C83F5D3}"/>
              </a:ext>
            </a:extLst>
          </p:cNvPr>
          <p:cNvSpPr txBox="1"/>
          <p:nvPr/>
        </p:nvSpPr>
        <p:spPr>
          <a:xfrm>
            <a:off x="199117" y="2010009"/>
            <a:ext cx="8141926"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The Department of Energy’s Annual Fleet Survey tracks the progress of DFWCC’s goal to increase petroleum and greenhouse gas reductions, with fleets participating in the survey eligible for various recognition awards. </a:t>
            </a:r>
          </a:p>
          <a:p>
            <a:endParaRPr lang="en-US">
              <a:ea typeface="Calibri"/>
              <a:cs typeface="Calibri"/>
            </a:endParaRPr>
          </a:p>
          <a:p>
            <a:r>
              <a:rPr lang="en-US">
                <a:ea typeface="Calibri"/>
                <a:cs typeface="Calibri"/>
              </a:rPr>
              <a:t>Award levels range from Bronze to Gold, and special awards for significant progress and meeting self-imposed goals. The 2023 Annual Survey will be available online  January 2024.</a:t>
            </a:r>
          </a:p>
          <a:p>
            <a:endParaRPr lang="en-US">
              <a:ea typeface="Calibri"/>
              <a:cs typeface="Calibri"/>
            </a:endParaRPr>
          </a:p>
          <a:p>
            <a:endParaRPr lang="en-US">
              <a:ea typeface="Calibri"/>
              <a:cs typeface="Calibri"/>
            </a:endParaRPr>
          </a:p>
        </p:txBody>
      </p:sp>
      <p:sp>
        <p:nvSpPr>
          <p:cNvPr id="3" name="Slide Number Placeholder 2">
            <a:extLst>
              <a:ext uri="{FF2B5EF4-FFF2-40B4-BE49-F238E27FC236}">
                <a16:creationId xmlns:a16="http://schemas.microsoft.com/office/drawing/2014/main" id="{3987F67C-B6C6-472B-4F81-AC357829C787}"/>
              </a:ext>
            </a:extLst>
          </p:cNvPr>
          <p:cNvSpPr>
            <a:spLocks noGrp="1"/>
          </p:cNvSpPr>
          <p:nvPr>
            <p:ph type="sldNum" sz="quarter" idx="12"/>
          </p:nvPr>
        </p:nvSpPr>
        <p:spPr/>
        <p:txBody>
          <a:bodyPr/>
          <a:lstStyle/>
          <a:p>
            <a:fld id="{841D6BCB-3A8F-4398-8448-7EFD17677606}" type="slidenum">
              <a:rPr lang="en-US" smtClean="0"/>
              <a:t>6</a:t>
            </a:fld>
            <a:endParaRPr lang="en-US"/>
          </a:p>
        </p:txBody>
      </p:sp>
      <p:pic>
        <p:nvPicPr>
          <p:cNvPr id="4" name="Picture 3" descr="A logo with a gear and a map of the state of texas&#10;&#10;Description automatically generated">
            <a:extLst>
              <a:ext uri="{FF2B5EF4-FFF2-40B4-BE49-F238E27FC236}">
                <a16:creationId xmlns:a16="http://schemas.microsoft.com/office/drawing/2014/main" id="{93595391-F77F-1895-96A6-F494B6B1F6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7733" y="5770889"/>
            <a:ext cx="771525" cy="547632"/>
          </a:xfrm>
          <a:prstGeom prst="rect">
            <a:avLst/>
          </a:prstGeom>
        </p:spPr>
      </p:pic>
      <p:sp>
        <p:nvSpPr>
          <p:cNvPr id="5" name="TextBox 4">
            <a:extLst>
              <a:ext uri="{FF2B5EF4-FFF2-40B4-BE49-F238E27FC236}">
                <a16:creationId xmlns:a16="http://schemas.microsoft.com/office/drawing/2014/main" id="{82CEB0F5-930E-39C1-080D-638DF67955E3}"/>
              </a:ext>
            </a:extLst>
          </p:cNvPr>
          <p:cNvSpPr txBox="1"/>
          <p:nvPr/>
        </p:nvSpPr>
        <p:spPr>
          <a:xfrm>
            <a:off x="73152" y="85421"/>
            <a:ext cx="665683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rgbClr val="404040"/>
                </a:solidFill>
                <a:latin typeface="+mj-lt"/>
                <a:ea typeface="Calibri"/>
                <a:cs typeface="Calibri"/>
              </a:rPr>
              <a:t>Dallas-Fort Worth Clean Cities</a:t>
            </a:r>
          </a:p>
          <a:p>
            <a:r>
              <a:rPr lang="en-US" sz="4000" b="1">
                <a:solidFill>
                  <a:srgbClr val="404040"/>
                </a:solidFill>
                <a:latin typeface="+mj-lt"/>
                <a:ea typeface="Calibri"/>
                <a:cs typeface="Calibri"/>
              </a:rPr>
              <a:t>Annual Fleet Report and Survey </a:t>
            </a:r>
          </a:p>
        </p:txBody>
      </p:sp>
      <p:grpSp>
        <p:nvGrpSpPr>
          <p:cNvPr id="8" name="Group 7">
            <a:extLst>
              <a:ext uri="{FF2B5EF4-FFF2-40B4-BE49-F238E27FC236}">
                <a16:creationId xmlns:a16="http://schemas.microsoft.com/office/drawing/2014/main" id="{73A9F340-974E-AE32-EEAB-FB9B74BA74CA}"/>
              </a:ext>
            </a:extLst>
          </p:cNvPr>
          <p:cNvGrpSpPr/>
          <p:nvPr/>
        </p:nvGrpSpPr>
        <p:grpSpPr>
          <a:xfrm>
            <a:off x="8341043" y="2606024"/>
            <a:ext cx="3778215" cy="1172348"/>
            <a:chOff x="231745" y="1079702"/>
            <a:chExt cx="5709348" cy="1905390"/>
          </a:xfrm>
        </p:grpSpPr>
        <p:pic>
          <p:nvPicPr>
            <p:cNvPr id="10" name="Picture 9" descr="A logo with text and a city skyline&#10;&#10;Description automatically generated">
              <a:extLst>
                <a:ext uri="{FF2B5EF4-FFF2-40B4-BE49-F238E27FC236}">
                  <a16:creationId xmlns:a16="http://schemas.microsoft.com/office/drawing/2014/main" id="{C8724C59-7219-F970-532B-9DA4FE5B2E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5703" y="1079702"/>
              <a:ext cx="1905390" cy="1905390"/>
            </a:xfrm>
            <a:prstGeom prst="rect">
              <a:avLst/>
            </a:prstGeom>
          </p:spPr>
        </p:pic>
        <p:pic>
          <p:nvPicPr>
            <p:cNvPr id="12" name="Picture 11" descr="A logo with text and a city skyline&#10;&#10;Description automatically generated">
              <a:extLst>
                <a:ext uri="{FF2B5EF4-FFF2-40B4-BE49-F238E27FC236}">
                  <a16:creationId xmlns:a16="http://schemas.microsoft.com/office/drawing/2014/main" id="{6C78A72B-460E-4D04-B2E2-31164A3F29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745" y="1079702"/>
              <a:ext cx="1905390" cy="1905390"/>
            </a:xfrm>
            <a:prstGeom prst="rect">
              <a:avLst/>
            </a:prstGeom>
          </p:spPr>
        </p:pic>
        <p:pic>
          <p:nvPicPr>
            <p:cNvPr id="14" name="Picture 13" descr="A circular logo with text and city skyline&#10;&#10;Description automatically generated">
              <a:extLst>
                <a:ext uri="{FF2B5EF4-FFF2-40B4-BE49-F238E27FC236}">
                  <a16:creationId xmlns:a16="http://schemas.microsoft.com/office/drawing/2014/main" id="{EBBF339A-D162-8C59-CB79-6E8497F164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7135" y="1079702"/>
              <a:ext cx="1905390" cy="1905390"/>
            </a:xfrm>
            <a:prstGeom prst="rect">
              <a:avLst/>
            </a:prstGeom>
          </p:spPr>
        </p:pic>
      </p:grpSp>
      <p:graphicFrame>
        <p:nvGraphicFramePr>
          <p:cNvPr id="16" name="Diagram 15">
            <a:extLst>
              <a:ext uri="{FF2B5EF4-FFF2-40B4-BE49-F238E27FC236}">
                <a16:creationId xmlns:a16="http://schemas.microsoft.com/office/drawing/2014/main" id="{775E0A46-5B68-D916-D0A1-AD385FF9ACA1}"/>
              </a:ext>
            </a:extLst>
          </p:cNvPr>
          <p:cNvGraphicFramePr/>
          <p:nvPr>
            <p:extLst>
              <p:ext uri="{D42A27DB-BD31-4B8C-83A1-F6EECF244321}">
                <p14:modId xmlns:p14="http://schemas.microsoft.com/office/powerpoint/2010/main" val="2171817293"/>
              </p:ext>
            </p:extLst>
          </p:nvPr>
        </p:nvGraphicFramePr>
        <p:xfrm>
          <a:off x="416858" y="4910328"/>
          <a:ext cx="7849318" cy="117234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426364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A4CA5C-E462-439F-9EFE-08BD02918145}"/>
              </a:ext>
            </a:extLst>
          </p:cNvPr>
          <p:cNvSpPr txBox="1"/>
          <p:nvPr/>
        </p:nvSpPr>
        <p:spPr>
          <a:xfrm>
            <a:off x="0" y="0"/>
            <a:ext cx="13598013" cy="1323439"/>
          </a:xfrm>
          <a:prstGeom prst="rect">
            <a:avLst/>
          </a:prstGeom>
          <a:noFill/>
          <a:ln w="38100">
            <a:no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404040"/>
                </a:solidFill>
                <a:effectLst/>
                <a:uLnTx/>
                <a:uFillTx/>
                <a:latin typeface="Calibri Light" panose="020F0302020204030204"/>
                <a:ea typeface="+mn-ea"/>
                <a:cs typeface="+mn-cs"/>
              </a:rPr>
              <a:t>Dallas-Fort Worth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404040"/>
                </a:solidFill>
                <a:effectLst/>
                <a:uLnTx/>
                <a:uFillTx/>
                <a:latin typeface="Calibri Light" panose="020F0302020204030204"/>
                <a:ea typeface="+mn-ea"/>
                <a:cs typeface="+mn-cs"/>
              </a:rPr>
              <a:t>Air Quality Improvement Plan (AQIP)</a:t>
            </a:r>
          </a:p>
        </p:txBody>
      </p:sp>
      <p:sp>
        <p:nvSpPr>
          <p:cNvPr id="11" name="TextBox 10">
            <a:extLst>
              <a:ext uri="{FF2B5EF4-FFF2-40B4-BE49-F238E27FC236}">
                <a16:creationId xmlns:a16="http://schemas.microsoft.com/office/drawing/2014/main" id="{5A0C4295-5942-4CC9-BD42-60804128C284}"/>
              </a:ext>
            </a:extLst>
          </p:cNvPr>
          <p:cNvSpPr txBox="1"/>
          <p:nvPr/>
        </p:nvSpPr>
        <p:spPr>
          <a:xfrm>
            <a:off x="541149" y="5211395"/>
            <a:ext cx="6095625" cy="646331"/>
          </a:xfrm>
          <a:prstGeom prst="rect">
            <a:avLst/>
          </a:prstGeom>
          <a:noFill/>
        </p:spPr>
        <p:txBody>
          <a:bodyPr wrap="square" lIns="91440" tIns="45720" rIns="91440" bIns="45720" rtlCol="0" anchor="t">
            <a:spAutoFit/>
          </a:bodyPr>
          <a:lstStyle/>
          <a:p>
            <a:r>
              <a:rPr lang="en-US">
                <a:latin typeface="Lato" panose="020F0502020204030203" pitchFamily="34" charset="0"/>
              </a:rPr>
              <a:t>Go to </a:t>
            </a:r>
            <a:r>
              <a:rPr lang="en-US">
                <a:latin typeface="Lato" panose="020F0502020204030203" pitchFamily="34" charset="0"/>
                <a:hlinkClick r:id="rId2"/>
              </a:rPr>
              <a:t>www.publicinput.com/DFWAQIP</a:t>
            </a:r>
            <a:r>
              <a:rPr lang="en-US">
                <a:latin typeface="Lato" panose="020F0502020204030203" pitchFamily="34" charset="0"/>
              </a:rPr>
              <a:t> for more information, attend a meeting, or respond to a survey. </a:t>
            </a:r>
          </a:p>
        </p:txBody>
      </p:sp>
      <p:sp>
        <p:nvSpPr>
          <p:cNvPr id="2" name="TextBox 1">
            <a:extLst>
              <a:ext uri="{FF2B5EF4-FFF2-40B4-BE49-F238E27FC236}">
                <a16:creationId xmlns:a16="http://schemas.microsoft.com/office/drawing/2014/main" id="{30A26268-5579-2099-B7E0-8DA20462F903}"/>
              </a:ext>
            </a:extLst>
          </p:cNvPr>
          <p:cNvSpPr txBox="1"/>
          <p:nvPr/>
        </p:nvSpPr>
        <p:spPr>
          <a:xfrm>
            <a:off x="541149" y="1323439"/>
            <a:ext cx="6630388" cy="415498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l" defTabSz="914400" rtl="0" eaLnBrk="1" fontAlgn="auto" latinLnBrk="0" hangingPunct="1">
              <a:lnSpc>
                <a:spcPct val="100000"/>
              </a:lnSpc>
              <a:spcBef>
                <a:spcPts val="0"/>
              </a:spcBef>
              <a:spcAft>
                <a:spcPts val="0"/>
              </a:spcAft>
              <a:buClrTx/>
              <a:buSzTx/>
              <a:tabLst/>
              <a:defRPr/>
            </a:pPr>
            <a:r>
              <a:rPr lang="en-US" sz="2200">
                <a:solidFill>
                  <a:prstClr val="black"/>
                </a:solidFill>
                <a:latin typeface="Lato"/>
                <a:ea typeface="Lato"/>
                <a:cs typeface="Lato"/>
              </a:rPr>
              <a:t>Regional plan to improve air quality in North Texas</a:t>
            </a:r>
          </a:p>
          <a:p>
            <a:pPr marR="0" lvl="0" algn="l" defTabSz="914400" rtl="0" eaLnBrk="1" fontAlgn="auto" latinLnBrk="0" hangingPunct="1">
              <a:lnSpc>
                <a:spcPct val="100000"/>
              </a:lnSpc>
              <a:spcBef>
                <a:spcPts val="0"/>
              </a:spcBef>
              <a:spcAft>
                <a:spcPts val="0"/>
              </a:spcAft>
              <a:buClrTx/>
              <a:buSzTx/>
              <a:tabLst/>
              <a:defRPr/>
            </a:pPr>
            <a:endParaRPr kumimoji="0" lang="en-US" sz="2200" i="0" u="none" strike="noStrike" kern="1200" cap="none" spc="0" normalizeH="0" baseline="0" noProof="0">
              <a:ln>
                <a:noFill/>
              </a:ln>
              <a:solidFill>
                <a:prstClr val="black"/>
              </a:solidFill>
              <a:effectLst/>
              <a:uLnTx/>
              <a:uFillTx/>
              <a:latin typeface="Lato"/>
              <a:ea typeface="Lato"/>
              <a:cs typeface="Lato"/>
            </a:endParaRPr>
          </a:p>
          <a:p>
            <a:pPr marR="0" lvl="0" algn="l" defTabSz="914400" rtl="0" eaLnBrk="1" fontAlgn="auto" latinLnBrk="0" hangingPunct="1">
              <a:lnSpc>
                <a:spcPct val="100000"/>
              </a:lnSpc>
              <a:spcBef>
                <a:spcPts val="0"/>
              </a:spcBef>
              <a:spcAft>
                <a:spcPts val="0"/>
              </a:spcAft>
              <a:buClrTx/>
              <a:buSzTx/>
              <a:tabLst/>
              <a:defRPr/>
            </a:pPr>
            <a:r>
              <a:rPr lang="en-US" sz="2200">
                <a:solidFill>
                  <a:prstClr val="black"/>
                </a:solidFill>
                <a:latin typeface="Lato"/>
                <a:ea typeface="Lato"/>
                <a:cs typeface="Lato"/>
              </a:rPr>
              <a:t>Funded by the Environmental Protection Agency’s (EPA) </a:t>
            </a:r>
            <a:r>
              <a:rPr kumimoji="0" lang="en-US" sz="2200" i="0" u="none" strike="noStrike" kern="1200" cap="none" spc="0" normalizeH="0" baseline="0" noProof="0">
                <a:ln>
                  <a:noFill/>
                </a:ln>
                <a:solidFill>
                  <a:prstClr val="black"/>
                </a:solidFill>
                <a:effectLst/>
                <a:uLnTx/>
                <a:uFillTx/>
                <a:latin typeface="Lato"/>
                <a:ea typeface="Lato"/>
                <a:cs typeface="Lato"/>
              </a:rPr>
              <a:t>Climate Pollution Reduction Grants (CPRG)</a:t>
            </a:r>
            <a:endParaRPr lang="en-US" sz="2200">
              <a:solidFill>
                <a:prstClr val="black"/>
              </a:solidFill>
              <a:latin typeface="Lato"/>
              <a:ea typeface="Lato"/>
              <a:cs typeface="Lato"/>
            </a:endParaRPr>
          </a:p>
          <a:p>
            <a:pPr>
              <a:defRPr/>
            </a:pPr>
            <a:endParaRPr lang="en-US" sz="2200">
              <a:solidFill>
                <a:prstClr val="black"/>
              </a:solidFill>
              <a:latin typeface="Lato"/>
              <a:ea typeface="Lato"/>
              <a:cs typeface="Lato"/>
            </a:endParaRPr>
          </a:p>
          <a:p>
            <a:pPr>
              <a:defRPr/>
            </a:pPr>
            <a:r>
              <a:rPr lang="en-US" sz="2200">
                <a:solidFill>
                  <a:prstClr val="black"/>
                </a:solidFill>
                <a:latin typeface="Lato"/>
                <a:ea typeface="Lato"/>
                <a:cs typeface="Lato"/>
              </a:rPr>
              <a:t>Seeking feedback on measures which: </a:t>
            </a:r>
          </a:p>
          <a:p>
            <a:pPr marL="342900" marR="0" lvl="0" indent="-342900" algn="l" defTabSz="914400">
              <a:lnSpc>
                <a:spcPct val="100000"/>
              </a:lnSpc>
              <a:spcBef>
                <a:spcPts val="0"/>
              </a:spcBef>
              <a:spcAft>
                <a:spcPts val="0"/>
              </a:spcAft>
              <a:buClrTx/>
              <a:buSzTx/>
              <a:buFont typeface="Arial" panose="020B0604020202020204" pitchFamily="34" charset="0"/>
              <a:buChar char="•"/>
              <a:tabLst/>
              <a:defRPr/>
            </a:pPr>
            <a:r>
              <a:rPr lang="en-US" sz="2200">
                <a:solidFill>
                  <a:prstClr val="black"/>
                </a:solidFill>
                <a:latin typeface="Lato"/>
                <a:ea typeface="Lato"/>
                <a:cs typeface="Lato"/>
              </a:rPr>
              <a:t>Can be implemented in 2025</a:t>
            </a:r>
          </a:p>
          <a:p>
            <a:pPr marL="342900" indent="-342900">
              <a:buFont typeface="Arial" panose="020B0604020202020204" pitchFamily="34" charset="0"/>
              <a:buChar char="•"/>
              <a:defRPr/>
            </a:pPr>
            <a:r>
              <a:rPr lang="en-US" sz="2200">
                <a:solidFill>
                  <a:prstClr val="black"/>
                </a:solidFill>
                <a:latin typeface="Lato"/>
                <a:ea typeface="Lato"/>
                <a:cs typeface="Lato"/>
              </a:rPr>
              <a:t>Benefit disadvantaged communities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a:solidFill>
                  <a:prstClr val="black"/>
                </a:solidFill>
                <a:latin typeface="Lato"/>
                <a:ea typeface="Lato"/>
                <a:cs typeface="Lato"/>
              </a:rPr>
              <a:t>Are cost-effective</a:t>
            </a:r>
          </a:p>
          <a:p>
            <a:pPr marL="342900" indent="-342900">
              <a:buFont typeface="Arial" panose="020B0604020202020204" pitchFamily="34" charset="0"/>
              <a:buChar char="•"/>
              <a:defRPr/>
            </a:pPr>
            <a:r>
              <a:rPr lang="en-US" sz="2200">
                <a:solidFill>
                  <a:prstClr val="black"/>
                </a:solidFill>
                <a:latin typeface="Lato"/>
                <a:ea typeface="Lato" panose="020F0502020204030203" pitchFamily="34" charset="0"/>
                <a:cs typeface="Lato" panose="020F0502020204030203" pitchFamily="34" charset="0"/>
              </a:rPr>
              <a:t>Provide greenhouse gas and criteria pollutant reduction</a:t>
            </a:r>
            <a:endParaRPr lang="en-US"/>
          </a:p>
          <a:p>
            <a:pPr>
              <a:defRPr/>
            </a:pPr>
            <a:endParaRPr kumimoji="0" lang="en-US" sz="2200" b="0" i="0" u="none" strike="noStrike" kern="1200" cap="none" spc="0" normalizeH="0" baseline="0" noProof="0">
              <a:ln>
                <a:noFill/>
              </a:ln>
              <a:solidFill>
                <a:prstClr val="black"/>
              </a:solidFill>
              <a:effectLst/>
              <a:uLnTx/>
              <a:uFillTx/>
              <a:latin typeface="Lato"/>
              <a:ea typeface="Lato" panose="020F0502020204030203" pitchFamily="34" charset="0"/>
              <a:cs typeface="Lato" panose="020F0502020204030203" pitchFamily="34" charset="0"/>
            </a:endParaRPr>
          </a:p>
        </p:txBody>
      </p:sp>
      <p:pic>
        <p:nvPicPr>
          <p:cNvPr id="4" name="Picture 2">
            <a:extLst>
              <a:ext uri="{FF2B5EF4-FFF2-40B4-BE49-F238E27FC236}">
                <a16:creationId xmlns:a16="http://schemas.microsoft.com/office/drawing/2014/main" id="{3233A774-26C2-F9D0-971D-09FF202FE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0771" y="2019300"/>
            <a:ext cx="2819400" cy="28194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B4C44BA3-E98A-3885-1F77-32304111C675}"/>
              </a:ext>
            </a:extLst>
          </p:cNvPr>
          <p:cNvSpPr>
            <a:spLocks noGrp="1"/>
          </p:cNvSpPr>
          <p:nvPr>
            <p:ph type="sldNum" sz="quarter" idx="12"/>
          </p:nvPr>
        </p:nvSpPr>
        <p:spPr/>
        <p:txBody>
          <a:bodyPr/>
          <a:lstStyle/>
          <a:p>
            <a:fld id="{841D6BCB-3A8F-4398-8448-7EFD17677606}" type="slidenum">
              <a:rPr lang="en-US" smtClean="0"/>
              <a:t>7</a:t>
            </a:fld>
            <a:endParaRPr lang="en-US"/>
          </a:p>
        </p:txBody>
      </p:sp>
      <p:pic>
        <p:nvPicPr>
          <p:cNvPr id="6" name="Picture 5" descr="A logo with a gear and a map of the state of texas&#10;&#10;Description automatically generated">
            <a:extLst>
              <a:ext uri="{FF2B5EF4-FFF2-40B4-BE49-F238E27FC236}">
                <a16:creationId xmlns:a16="http://schemas.microsoft.com/office/drawing/2014/main" id="{0FADF9C3-954D-384C-C43F-87C815B53E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20475" y="5757503"/>
            <a:ext cx="771525" cy="547632"/>
          </a:xfrm>
          <a:prstGeom prst="rect">
            <a:avLst/>
          </a:prstGeom>
        </p:spPr>
      </p:pic>
    </p:spTree>
    <p:extLst>
      <p:ext uri="{BB962C8B-B14F-4D97-AF65-F5344CB8AC3E}">
        <p14:creationId xmlns:p14="http://schemas.microsoft.com/office/powerpoint/2010/main" val="2564046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1DB5D5-1720-D89F-4D9A-60DBD20C53BB}"/>
              </a:ext>
            </a:extLst>
          </p:cNvPr>
          <p:cNvSpPr txBox="1"/>
          <p:nvPr/>
        </p:nvSpPr>
        <p:spPr>
          <a:xfrm>
            <a:off x="409818" y="703272"/>
            <a:ext cx="11199086" cy="76944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0000">
                    <a:lumMod val="75000"/>
                    <a:lumOff val="25000"/>
                  </a:srgbClr>
                </a:solidFill>
                <a:effectLst/>
                <a:uLnTx/>
                <a:uFillTx/>
                <a:latin typeface="Calibri Light" panose="020F0302020204030204" pitchFamily="34" charset="0"/>
                <a:ea typeface="+mn-ea"/>
                <a:cs typeface="Calibri Light" panose="020F0302020204030204" pitchFamily="34" charset="0"/>
              </a:rPr>
              <a:t>Upcoming Workshops and Webinars</a:t>
            </a:r>
          </a:p>
        </p:txBody>
      </p:sp>
      <p:sp>
        <p:nvSpPr>
          <p:cNvPr id="3" name="Content Placeholder 2">
            <a:extLst>
              <a:ext uri="{FF2B5EF4-FFF2-40B4-BE49-F238E27FC236}">
                <a16:creationId xmlns:a16="http://schemas.microsoft.com/office/drawing/2014/main" id="{C6FA609C-8544-91B4-8F6A-D33F296A7C28}"/>
              </a:ext>
            </a:extLst>
          </p:cNvPr>
          <p:cNvSpPr>
            <a:spLocks noGrp="1"/>
          </p:cNvSpPr>
          <p:nvPr>
            <p:ph sz="half" idx="1"/>
          </p:nvPr>
        </p:nvSpPr>
        <p:spPr>
          <a:xfrm>
            <a:off x="409818" y="2131368"/>
            <a:ext cx="3128910" cy="4023360"/>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000000"/>
                </a:solidFill>
                <a:effectLst/>
                <a:uLnTx/>
                <a:uFillTx/>
                <a:latin typeface="Calibri"/>
                <a:ea typeface="+mn-ea"/>
                <a:cs typeface="Calibri"/>
              </a:rPr>
              <a:t>Operational Maintenance Protocols &amp; Policies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i="0" u="none" strike="noStrike" kern="1200" cap="none" spc="0" normalizeH="0" baseline="0" noProof="0">
                <a:ln>
                  <a:noFill/>
                </a:ln>
                <a:solidFill>
                  <a:srgbClr val="000000"/>
                </a:solidFill>
                <a:effectLst/>
                <a:uLnTx/>
                <a:uFillTx/>
                <a:latin typeface="Calibri"/>
                <a:ea typeface="+mn-ea"/>
                <a:cs typeface="Calibri"/>
              </a:rPr>
              <a:t>Webinar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i="0" u="none" strike="noStrike" kern="1200" cap="none" spc="0" normalizeH="0" baseline="0" noProof="0">
                <a:ln>
                  <a:noFill/>
                </a:ln>
                <a:solidFill>
                  <a:srgbClr val="000000"/>
                </a:solidFill>
                <a:effectLst/>
                <a:uLnTx/>
                <a:uFillTx/>
                <a:latin typeface="Calibri"/>
                <a:ea typeface="+mn-ea"/>
                <a:cs typeface="Calibri"/>
              </a:rPr>
              <a:t>TDB, March 2024</a:t>
            </a:r>
          </a:p>
          <a:p>
            <a:endParaRPr lang="en-US"/>
          </a:p>
        </p:txBody>
      </p:sp>
      <p:sp>
        <p:nvSpPr>
          <p:cNvPr id="5" name="Content Placeholder 4">
            <a:extLst>
              <a:ext uri="{FF2B5EF4-FFF2-40B4-BE49-F238E27FC236}">
                <a16:creationId xmlns:a16="http://schemas.microsoft.com/office/drawing/2014/main" id="{01BCD661-EA78-4E5B-E64E-2539EDB3E68B}"/>
              </a:ext>
            </a:extLst>
          </p:cNvPr>
          <p:cNvSpPr>
            <a:spLocks noGrp="1"/>
          </p:cNvSpPr>
          <p:nvPr>
            <p:ph sz="half" idx="2"/>
          </p:nvPr>
        </p:nvSpPr>
        <p:spPr>
          <a:xfrm>
            <a:off x="4521106" y="2131368"/>
            <a:ext cx="3128910" cy="4023360"/>
          </a:xfrm>
        </p:spPr>
        <p:txBody>
          <a:bodyPr vert="horz" lIns="0" tIns="45720" rIns="0" bIns="45720" rtlCol="0" anchor="t">
            <a:normAutofit/>
          </a:bodyPr>
          <a:lstStyle/>
          <a:p>
            <a:pPr marL="0" indent="0">
              <a:lnSpc>
                <a:spcPct val="100000"/>
              </a:lnSpc>
              <a:spcBef>
                <a:spcPts val="0"/>
              </a:spcBef>
              <a:spcAft>
                <a:spcPts val="0"/>
              </a:spcAft>
              <a:buClrTx/>
              <a:buSzTx/>
              <a:buNone/>
              <a:defRPr/>
            </a:pPr>
            <a:r>
              <a:rPr kumimoji="0" lang="en-US" sz="2000" b="1" i="0" u="none" strike="noStrike" kern="1200" cap="none" spc="0" normalizeH="0" baseline="0" noProof="0">
                <a:ln>
                  <a:noFill/>
                </a:ln>
                <a:solidFill>
                  <a:srgbClr val="000000"/>
                </a:solidFill>
                <a:effectLst/>
                <a:uLnTx/>
                <a:uFillTx/>
                <a:latin typeface="Calibri"/>
                <a:ea typeface="+mn-ea"/>
                <a:cs typeface="Calibri"/>
              </a:rPr>
              <a:t>Influencing Leadership on Sustainability</a:t>
            </a:r>
            <a:r>
              <a:rPr lang="en-US" b="1">
                <a:solidFill>
                  <a:srgbClr val="000000"/>
                </a:solidFill>
                <a:latin typeface="Calibri"/>
                <a:cs typeface="Calibri"/>
              </a:rPr>
              <a:t> </a:t>
            </a:r>
            <a:endParaRPr kumimoji="0" lang="en-US" sz="2000" b="1" i="0" u="none" strike="noStrike" kern="1200" cap="none" spc="0" normalizeH="0" baseline="0" noProof="0">
              <a:ln>
                <a:noFill/>
              </a:ln>
              <a:solidFill>
                <a:srgbClr val="000000"/>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000000"/>
                </a:solidFill>
                <a:effectLst/>
                <a:uLnTx/>
                <a:uFillTx/>
                <a:latin typeface="Calibri"/>
                <a:ea typeface="+mn-ea"/>
                <a:cs typeface="Calibri"/>
              </a:rPr>
              <a:t>Workshop</a:t>
            </a:r>
            <a:endParaRPr lang="en-US" sz="2000" b="0" i="0" u="none" strike="noStrike" kern="1200" cap="none" spc="0" normalizeH="0" baseline="0" noProof="0">
              <a:ln>
                <a:noFill/>
              </a:ln>
              <a:solidFill>
                <a:srgbClr val="000000"/>
              </a:solidFill>
              <a:effectLst/>
              <a:uLnTx/>
              <a:uFillTx/>
              <a:latin typeface="Calibri"/>
              <a:ea typeface="Calibri"/>
              <a:cs typeface="Calibri"/>
            </a:endParaRPr>
          </a:p>
          <a:p>
            <a:pPr marL="0" indent="0">
              <a:lnSpc>
                <a:spcPct val="100000"/>
              </a:lnSpc>
              <a:spcBef>
                <a:spcPts val="0"/>
              </a:spcBef>
              <a:spcAft>
                <a:spcPts val="0"/>
              </a:spcAft>
              <a:buClrTx/>
              <a:buSzTx/>
              <a:buNone/>
              <a:defRPr/>
            </a:pPr>
            <a:r>
              <a:rPr lang="en-US">
                <a:solidFill>
                  <a:srgbClr val="000000"/>
                </a:solidFill>
                <a:latin typeface="Calibri"/>
                <a:cs typeface="Calibri"/>
              </a:rPr>
              <a:t>TBD, late April/early May</a:t>
            </a:r>
            <a:endParaRPr lang="en-US" sz="2000" b="0" i="0" u="none" strike="noStrike" kern="1200" cap="none" spc="0" normalizeH="0" baseline="0" noProof="0">
              <a:ln>
                <a:noFill/>
              </a:ln>
              <a:solidFill>
                <a:srgbClr val="000000"/>
              </a:solidFill>
              <a:effectLst/>
              <a:uLnTx/>
              <a:uFillTx/>
              <a:latin typeface="Calibri"/>
              <a:ea typeface="Calibri"/>
              <a:cs typeface="Calibri"/>
            </a:endParaRPr>
          </a:p>
          <a:p>
            <a:endParaRPr lang="en-US"/>
          </a:p>
        </p:txBody>
      </p:sp>
      <p:sp>
        <p:nvSpPr>
          <p:cNvPr id="6" name="Content Placeholder 2">
            <a:extLst>
              <a:ext uri="{FF2B5EF4-FFF2-40B4-BE49-F238E27FC236}">
                <a16:creationId xmlns:a16="http://schemas.microsoft.com/office/drawing/2014/main" id="{A7D35B3A-D786-EECF-B9BB-35965EE92C9B}"/>
              </a:ext>
            </a:extLst>
          </p:cNvPr>
          <p:cNvSpPr txBox="1">
            <a:spLocks/>
          </p:cNvSpPr>
          <p:nvPr/>
        </p:nvSpPr>
        <p:spPr>
          <a:xfrm>
            <a:off x="562218" y="2283768"/>
            <a:ext cx="312891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a:p>
        </p:txBody>
      </p:sp>
      <p:sp>
        <p:nvSpPr>
          <p:cNvPr id="16" name="TextBox 15">
            <a:extLst>
              <a:ext uri="{FF2B5EF4-FFF2-40B4-BE49-F238E27FC236}">
                <a16:creationId xmlns:a16="http://schemas.microsoft.com/office/drawing/2014/main" id="{595B1E32-0EA5-C7CE-D405-E81E65157642}"/>
              </a:ext>
            </a:extLst>
          </p:cNvPr>
          <p:cNvSpPr txBox="1"/>
          <p:nvPr/>
        </p:nvSpPr>
        <p:spPr>
          <a:xfrm>
            <a:off x="8479994" y="2131368"/>
            <a:ext cx="312891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000000"/>
                </a:solidFill>
                <a:effectLst/>
                <a:uLnTx/>
                <a:uFillTx/>
                <a:latin typeface="Calibri"/>
                <a:ea typeface="+mn-ea"/>
                <a:cs typeface="Calibri"/>
              </a:rPr>
              <a:t>Creating a Water Conservation Policy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000000"/>
                </a:solidFill>
                <a:effectLst/>
                <a:uLnTx/>
                <a:uFillTx/>
                <a:latin typeface="Calibri"/>
                <a:ea typeface="+mn-ea"/>
                <a:cs typeface="Calibri"/>
              </a:rPr>
              <a:t>Webinar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000000"/>
                </a:solidFill>
                <a:effectLst/>
                <a:uLnTx/>
                <a:uFillTx/>
                <a:latin typeface="Calibri"/>
                <a:ea typeface="+mn-ea"/>
                <a:cs typeface="Calibri"/>
              </a:rPr>
              <a:t>June 22, 2024</a:t>
            </a:r>
          </a:p>
        </p:txBody>
      </p:sp>
      <p:sp>
        <p:nvSpPr>
          <p:cNvPr id="17" name="TextBox 16">
            <a:extLst>
              <a:ext uri="{FF2B5EF4-FFF2-40B4-BE49-F238E27FC236}">
                <a16:creationId xmlns:a16="http://schemas.microsoft.com/office/drawing/2014/main" id="{5C1108DC-52CA-7679-6993-522258272E01}"/>
              </a:ext>
            </a:extLst>
          </p:cNvPr>
          <p:cNvSpPr txBox="1"/>
          <p:nvPr/>
        </p:nvSpPr>
        <p:spPr>
          <a:xfrm>
            <a:off x="2862952" y="5350711"/>
            <a:ext cx="6466096" cy="1015663"/>
          </a:xfrm>
          <a:prstGeom prst="rect">
            <a:avLst/>
          </a:prstGeom>
          <a:noFill/>
        </p:spPr>
        <p:txBody>
          <a:bodyPr wrap="square" rtlCol="0">
            <a:spAutoFit/>
          </a:bodyPr>
          <a:lstStyle/>
          <a:p>
            <a:r>
              <a:rPr kumimoji="0" lang="en-US" sz="2000" b="0" i="0" u="none" strike="noStrike" kern="1200" cap="none" spc="0" normalizeH="0" baseline="0" noProof="0">
                <a:ln>
                  <a:noFill/>
                </a:ln>
                <a:solidFill>
                  <a:srgbClr val="000000"/>
                </a:solidFill>
                <a:effectLst/>
                <a:uLnTx/>
                <a:uFillTx/>
                <a:latin typeface="Calibri"/>
                <a:ea typeface="+mn-ea"/>
                <a:cs typeface="Calibri"/>
              </a:rPr>
              <a:t>More information </a:t>
            </a:r>
            <a:r>
              <a:rPr lang="en-US" sz="2000">
                <a:solidFill>
                  <a:srgbClr val="000000"/>
                </a:solidFill>
                <a:latin typeface="Calibri"/>
                <a:cs typeface="Calibri"/>
              </a:rPr>
              <a:t>to come via newsletters and updates to the Conserve North Texas website </a:t>
            </a:r>
            <a:r>
              <a:rPr lang="en-US" sz="2000" b="1">
                <a:solidFill>
                  <a:srgbClr val="000000"/>
                </a:solidFill>
                <a:latin typeface="Calibri"/>
                <a:cs typeface="Calibri"/>
              </a:rPr>
              <a:t>conservenorthtexas.org </a:t>
            </a:r>
          </a:p>
          <a:p>
            <a:endParaRPr lang="en-US" sz="2000"/>
          </a:p>
        </p:txBody>
      </p:sp>
      <p:cxnSp>
        <p:nvCxnSpPr>
          <p:cNvPr id="19" name="Straight Connector 18">
            <a:extLst>
              <a:ext uri="{FF2B5EF4-FFF2-40B4-BE49-F238E27FC236}">
                <a16:creationId xmlns:a16="http://schemas.microsoft.com/office/drawing/2014/main" id="{D102E815-BA84-A1F6-0597-DBCCDF28C718}"/>
              </a:ext>
            </a:extLst>
          </p:cNvPr>
          <p:cNvCxnSpPr/>
          <p:nvPr/>
        </p:nvCxnSpPr>
        <p:spPr>
          <a:xfrm>
            <a:off x="3840480" y="2131368"/>
            <a:ext cx="0" cy="291612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B11B41F0-4F6C-1330-238C-A8D000E1EE33}"/>
              </a:ext>
            </a:extLst>
          </p:cNvPr>
          <p:cNvCxnSpPr/>
          <p:nvPr/>
        </p:nvCxnSpPr>
        <p:spPr>
          <a:xfrm>
            <a:off x="8226552" y="2131368"/>
            <a:ext cx="0" cy="2916120"/>
          </a:xfrm>
          <a:prstGeom prst="line">
            <a:avLst/>
          </a:prstGeom>
        </p:spPr>
        <p:style>
          <a:lnRef idx="1">
            <a:schemeClr val="dk1"/>
          </a:lnRef>
          <a:fillRef idx="0">
            <a:schemeClr val="dk1"/>
          </a:fillRef>
          <a:effectRef idx="0">
            <a:schemeClr val="dk1"/>
          </a:effectRef>
          <a:fontRef idx="minor">
            <a:schemeClr val="tx1"/>
          </a:fontRef>
        </p:style>
      </p:cxnSp>
      <p:sp>
        <p:nvSpPr>
          <p:cNvPr id="2" name="Slide Number Placeholder 1">
            <a:extLst>
              <a:ext uri="{FF2B5EF4-FFF2-40B4-BE49-F238E27FC236}">
                <a16:creationId xmlns:a16="http://schemas.microsoft.com/office/drawing/2014/main" id="{D220475F-CB6E-85B1-5CDE-3325376ADB7A}"/>
              </a:ext>
            </a:extLst>
          </p:cNvPr>
          <p:cNvSpPr>
            <a:spLocks noGrp="1"/>
          </p:cNvSpPr>
          <p:nvPr>
            <p:ph type="sldNum" sz="quarter" idx="12"/>
          </p:nvPr>
        </p:nvSpPr>
        <p:spPr/>
        <p:txBody>
          <a:bodyPr/>
          <a:lstStyle/>
          <a:p>
            <a:fld id="{841D6BCB-3A8F-4398-8448-7EFD17677606}" type="slidenum">
              <a:rPr lang="en-US" smtClean="0"/>
              <a:t>8</a:t>
            </a:fld>
            <a:endParaRPr lang="en-US"/>
          </a:p>
        </p:txBody>
      </p:sp>
    </p:spTree>
    <p:extLst>
      <p:ext uri="{BB962C8B-B14F-4D97-AF65-F5344CB8AC3E}">
        <p14:creationId xmlns:p14="http://schemas.microsoft.com/office/powerpoint/2010/main" val="3144749674"/>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6">
            <a:extLst>
              <a:ext uri="{FF2B5EF4-FFF2-40B4-BE49-F238E27FC236}">
                <a16:creationId xmlns:a16="http://schemas.microsoft.com/office/drawing/2014/main" id="{08A2D289-6C40-4593-AF5E-E6BF1DD5A9D1}"/>
              </a:ext>
            </a:extLst>
          </p:cNvPr>
          <p:cNvSpPr txBox="1">
            <a:spLocks/>
          </p:cNvSpPr>
          <p:nvPr/>
        </p:nvSpPr>
        <p:spPr>
          <a:xfrm>
            <a:off x="409818" y="1939372"/>
            <a:ext cx="11372361" cy="4702372"/>
          </a:xfrm>
          <a:prstGeom prst="rect">
            <a:avLst/>
          </a:prstGeom>
        </p:spPr>
        <p:txBody>
          <a:bodyPr vert="horz" lIns="91440" tIns="45720" rIns="91440" bIns="45720" rtlCol="0" anchor="t">
            <a:norm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200" b="1" i="0" u="none" strike="noStrike" kern="1200" cap="none" spc="0" normalizeH="0" baseline="0" noProof="0">
                <a:ln>
                  <a:noFill/>
                </a:ln>
                <a:solidFill>
                  <a:srgbClr val="000000"/>
                </a:solidFill>
                <a:effectLst/>
                <a:uLnTx/>
                <a:uFillTx/>
                <a:latin typeface="Calibri"/>
                <a:ea typeface="+mn-ea"/>
                <a:cs typeface="Calibri"/>
              </a:rPr>
              <a:t>Upcoming NCTCOG Events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200" b="0" i="0" u="none" strike="noStrike" kern="1200" cap="none" spc="0" normalizeH="0" baseline="0" noProof="0">
                <a:ln>
                  <a:noFill/>
                </a:ln>
                <a:solidFill>
                  <a:srgbClr val="000000"/>
                </a:solidFill>
                <a:effectLst/>
                <a:uLnTx/>
                <a:uFillTx/>
                <a:latin typeface="Calibri"/>
                <a:ea typeface="+mn-ea"/>
                <a:cs typeface="Calibri"/>
              </a:rPr>
              <a:t>Environment &amp; Development: </a:t>
            </a:r>
            <a:r>
              <a:rPr kumimoji="0" lang="en-US" sz="2200" b="0" i="0" u="none" strike="noStrike" kern="1200" cap="none" spc="0" normalizeH="0" baseline="0" noProof="0">
                <a:ln>
                  <a:noFill/>
                </a:ln>
                <a:solidFill>
                  <a:srgbClr val="000000"/>
                </a:solidFill>
                <a:effectLst/>
                <a:uLnTx/>
                <a:uFillTx/>
                <a:latin typeface="Calibri"/>
                <a:ea typeface="+mn-ea"/>
                <a:cs typeface="Calibri"/>
                <a:hlinkClick r:id="rId3"/>
              </a:rPr>
              <a:t>https://nctcog.org/envir/events</a:t>
            </a:r>
            <a:r>
              <a:rPr kumimoji="0" lang="en-US" sz="2200" b="0" i="0" u="none" strike="noStrike" kern="1200" cap="none" spc="0" normalizeH="0" baseline="0" noProof="0">
                <a:ln>
                  <a:noFill/>
                </a:ln>
                <a:solidFill>
                  <a:srgbClr val="000000"/>
                </a:solidFill>
                <a:effectLst/>
                <a:uLnTx/>
                <a:uFillTx/>
                <a:latin typeface="Calibri"/>
                <a:ea typeface="+mn-ea"/>
                <a:cs typeface="Calibri"/>
              </a:rPr>
              <a:t> </a:t>
            </a:r>
            <a:endParaRPr lang="en-US" sz="2200" b="0" i="0" u="none" strike="noStrike" kern="1200" cap="none" spc="0" normalizeH="0" baseline="0" noProof="0">
              <a:ln>
                <a:noFill/>
              </a:ln>
              <a:solidFill>
                <a:srgbClr val="000000"/>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200" b="0" i="0" u="none" strike="noStrike" kern="1200" cap="none" spc="0" normalizeH="0" baseline="0" noProof="0">
                <a:ln>
                  <a:noFill/>
                </a:ln>
                <a:solidFill>
                  <a:srgbClr val="000000"/>
                </a:solidFill>
                <a:effectLst/>
                <a:uLnTx/>
                <a:uFillTx/>
                <a:latin typeface="Calibri"/>
                <a:ea typeface="+mn-ea"/>
                <a:cs typeface="Calibri"/>
              </a:rPr>
              <a:t>DFW Clean Cities: </a:t>
            </a:r>
            <a:r>
              <a:rPr kumimoji="0" lang="en-US" sz="2200" b="0" i="0" u="none" strike="noStrike" kern="1200" cap="none" spc="0" normalizeH="0" baseline="0" noProof="0">
                <a:ln>
                  <a:noFill/>
                </a:ln>
                <a:solidFill>
                  <a:srgbClr val="000000"/>
                </a:solidFill>
                <a:effectLst/>
                <a:uLnTx/>
                <a:uFillTx/>
                <a:latin typeface="Calibri"/>
                <a:ea typeface="+mn-ea"/>
                <a:cs typeface="Calibri"/>
                <a:hlinkClick r:id="rId4"/>
              </a:rPr>
              <a:t>www.dfwcleancities.org/events</a:t>
            </a:r>
            <a:r>
              <a:rPr kumimoji="0" lang="en-US" sz="2200" b="0" i="0" u="none" strike="noStrike" kern="1200" cap="none" spc="0" normalizeH="0" baseline="0" noProof="0">
                <a:ln>
                  <a:noFill/>
                </a:ln>
                <a:solidFill>
                  <a:srgbClr val="000000"/>
                </a:solidFill>
                <a:effectLst/>
                <a:uLnTx/>
                <a:uFillTx/>
                <a:latin typeface="Calibri"/>
                <a:ea typeface="+mn-ea"/>
                <a:cs typeface="Calibri"/>
              </a:rPr>
              <a:t> </a:t>
            </a:r>
            <a:endParaRPr lang="en-US" sz="2200" b="0" i="0" u="none" strike="noStrike" kern="1200" cap="none" spc="0" normalizeH="0" baseline="0" noProof="0">
              <a:ln>
                <a:noFill/>
              </a:ln>
              <a:solidFill>
                <a:srgbClr val="000000"/>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US" sz="2200" b="1" i="0" u="none" strike="noStrike" kern="1200" cap="none" spc="0" normalizeH="0" baseline="0" noProof="0">
              <a:ln>
                <a:noFill/>
              </a:ln>
              <a:solidFill>
                <a:srgbClr val="000000"/>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en-US" sz="2200" b="1" i="0" u="none" strike="noStrike" kern="1200" cap="none" spc="0" normalizeH="0" baseline="0" noProof="0">
                <a:ln>
                  <a:noFill/>
                </a:ln>
                <a:solidFill>
                  <a:srgbClr val="000000"/>
                </a:solidFill>
                <a:effectLst/>
                <a:uLnTx/>
                <a:uFillTx/>
                <a:latin typeface="Calibri"/>
                <a:ea typeface="+mn-ea"/>
                <a:cs typeface="Calibri"/>
              </a:rPr>
              <a:t>NCTCOG’s Free E-Mail Lists and Committee Updates</a:t>
            </a:r>
            <a:endParaRPr kumimoji="0" lang="en-US" sz="2200" b="0" i="0" u="none" strike="noStrike" kern="1200" cap="none" spc="0" normalizeH="0" baseline="0" noProof="0">
              <a:ln>
                <a:noFill/>
              </a:ln>
              <a:solidFill>
                <a:srgbClr val="000000"/>
              </a:solidFill>
              <a:effectLst/>
              <a:uLnTx/>
              <a:uFillTx/>
              <a:latin typeface="Calibri" panose="020F0502020204030204"/>
              <a:ea typeface="+mn-ea"/>
              <a:cs typeface="+mn-cs"/>
            </a:endParaRPr>
          </a:p>
          <a:p>
            <a:pPr marL="0" indent="0">
              <a:lnSpc>
                <a:spcPct val="100000"/>
              </a:lnSpc>
              <a:spcBef>
                <a:spcPts val="0"/>
              </a:spcBef>
              <a:spcAft>
                <a:spcPts val="300"/>
              </a:spcAft>
              <a:buNone/>
              <a:defRPr/>
            </a:pPr>
            <a:r>
              <a:rPr kumimoji="0" lang="en-US" sz="2200" b="0" i="0" u="sng" strike="noStrike" kern="1200" cap="none" spc="0" normalizeH="0" baseline="0" noProof="0">
                <a:ln>
                  <a:noFill/>
                </a:ln>
                <a:solidFill>
                  <a:srgbClr val="0563C1"/>
                </a:solidFill>
                <a:effectLst/>
                <a:uLnTx/>
                <a:uFillTx/>
                <a:latin typeface="Calibri"/>
                <a:ea typeface="+mn-ea"/>
                <a:cs typeface="Calibri"/>
                <a:hlinkClick r:id="rId5"/>
              </a:rPr>
              <a:t>General</a:t>
            </a:r>
            <a:r>
              <a:rPr lang="en-US" u="sng">
                <a:solidFill>
                  <a:srgbClr val="0563C1"/>
                </a:solidFill>
                <a:latin typeface="Calibri"/>
                <a:cs typeface="Calibri"/>
                <a:hlinkClick r:id="rId5"/>
              </a:rPr>
              <a:t> Updates</a:t>
            </a:r>
            <a:r>
              <a:rPr kumimoji="0" lang="en-US" sz="2200" b="0" i="0" u="none" strike="noStrike" kern="1200" cap="none" spc="0" normalizeH="0" baseline="0" noProof="0">
                <a:ln>
                  <a:noFill/>
                </a:ln>
                <a:solidFill>
                  <a:srgbClr val="000000"/>
                </a:solidFill>
                <a:effectLst/>
                <a:uLnTx/>
                <a:uFillTx/>
                <a:latin typeface="Calibri"/>
                <a:ea typeface="+mn-ea"/>
                <a:cs typeface="Calibri"/>
              </a:rPr>
              <a:t>​ </a:t>
            </a:r>
            <a:endParaRPr lang="en-US" sz="2200" b="0" i="0" u="none" strike="noStrike" kern="1200" cap="none" spc="0" normalizeH="0" baseline="0" noProof="0">
              <a:ln>
                <a:noFill/>
              </a:ln>
              <a:solidFill>
                <a:srgbClr val="000000"/>
              </a:solidFill>
              <a:effectLst/>
              <a:uLnTx/>
              <a:uFillTx/>
              <a:latin typeface="Calibri"/>
              <a:ea typeface="Calibri"/>
              <a:cs typeface="Calibri"/>
            </a:endParaRPr>
          </a:p>
          <a:p>
            <a:pPr marL="0" indent="0">
              <a:lnSpc>
                <a:spcPct val="100000"/>
              </a:lnSpc>
              <a:spcBef>
                <a:spcPts val="0"/>
              </a:spcBef>
              <a:spcAft>
                <a:spcPts val="300"/>
              </a:spcAft>
              <a:buNone/>
              <a:defRPr/>
            </a:pPr>
            <a:r>
              <a:rPr kumimoji="0" lang="en-US" sz="2200" b="0" i="0" strike="noStrike" kern="1200" cap="none" spc="0" normalizeH="0" baseline="0" noProof="0">
                <a:ln>
                  <a:noFill/>
                </a:ln>
                <a:effectLst/>
                <a:uLnTx/>
                <a:uFillTx/>
                <a:latin typeface="Calibri"/>
                <a:ea typeface="+mn-ea"/>
                <a:cs typeface="Calibri"/>
                <a:hlinkClick r:id="rId6"/>
              </a:rPr>
              <a:t>Environment &amp; Development</a:t>
            </a:r>
            <a:endParaRPr lang="en-US" sz="2200" b="0" i="0" strike="noStrike" kern="1200" cap="none" spc="0" normalizeH="0" baseline="0" noProof="0">
              <a:ln>
                <a:noFill/>
              </a:ln>
              <a:effectLst/>
              <a:uLnTx/>
              <a:uFillTx/>
              <a:latin typeface="Calibri"/>
              <a:ea typeface="Calibri"/>
              <a:cs typeface="Calibri"/>
            </a:endParaRPr>
          </a:p>
          <a:p>
            <a:pPr marL="0" indent="0">
              <a:lnSpc>
                <a:spcPct val="100000"/>
              </a:lnSpc>
              <a:spcBef>
                <a:spcPts val="0"/>
              </a:spcBef>
              <a:spcAft>
                <a:spcPts val="300"/>
              </a:spcAft>
              <a:buNone/>
              <a:defRPr/>
            </a:pPr>
            <a:r>
              <a:rPr lang="en-US">
                <a:solidFill>
                  <a:srgbClr val="000000"/>
                </a:solidFill>
                <a:latin typeface="Calibri"/>
                <a:ea typeface="Calibri"/>
                <a:cs typeface="Calibri"/>
                <a:hlinkClick r:id="rId7"/>
              </a:rPr>
              <a:t>Transportation</a:t>
            </a:r>
            <a:endParaRPr lang="en-US">
              <a:solidFill>
                <a:srgbClr val="000000"/>
              </a:solidFill>
              <a:ea typeface="+mn-lt"/>
              <a:cs typeface="+mn-lt"/>
            </a:endParaRPr>
          </a:p>
        </p:txBody>
      </p:sp>
      <p:sp>
        <p:nvSpPr>
          <p:cNvPr id="4" name="TextBox 3">
            <a:extLst>
              <a:ext uri="{FF2B5EF4-FFF2-40B4-BE49-F238E27FC236}">
                <a16:creationId xmlns:a16="http://schemas.microsoft.com/office/drawing/2014/main" id="{751DB5D5-1720-D89F-4D9A-60DBD20C53BB}"/>
              </a:ext>
            </a:extLst>
          </p:cNvPr>
          <p:cNvSpPr txBox="1"/>
          <p:nvPr/>
        </p:nvSpPr>
        <p:spPr>
          <a:xfrm>
            <a:off x="409818" y="703272"/>
            <a:ext cx="11199086" cy="769441"/>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0000">
                    <a:lumMod val="75000"/>
                    <a:lumOff val="25000"/>
                  </a:srgbClr>
                </a:solidFill>
                <a:effectLst/>
                <a:uLnTx/>
                <a:uFillTx/>
                <a:latin typeface="Calibri Light" panose="020F0302020204030204" pitchFamily="34" charset="0"/>
                <a:ea typeface="+mn-ea"/>
                <a:cs typeface="Calibri Light" panose="020F0302020204030204" pitchFamily="34" charset="0"/>
              </a:rPr>
              <a:t>Stay Informed on Upcoming Events</a:t>
            </a:r>
          </a:p>
        </p:txBody>
      </p:sp>
      <p:sp>
        <p:nvSpPr>
          <p:cNvPr id="2" name="Slide Number Placeholder 1">
            <a:extLst>
              <a:ext uri="{FF2B5EF4-FFF2-40B4-BE49-F238E27FC236}">
                <a16:creationId xmlns:a16="http://schemas.microsoft.com/office/drawing/2014/main" id="{FC956945-3270-44FE-83FB-C4A8CC5C28DA}"/>
              </a:ext>
            </a:extLst>
          </p:cNvPr>
          <p:cNvSpPr>
            <a:spLocks noGrp="1"/>
          </p:cNvSpPr>
          <p:nvPr>
            <p:ph type="sldNum" sz="quarter" idx="12"/>
          </p:nvPr>
        </p:nvSpPr>
        <p:spPr/>
        <p:txBody>
          <a:bodyPr/>
          <a:lstStyle/>
          <a:p>
            <a:fld id="{841D6BCB-3A8F-4398-8448-7EFD17677606}" type="slidenum">
              <a:rPr lang="en-US" smtClean="0"/>
              <a:t>9</a:t>
            </a:fld>
            <a:endParaRPr lang="en-US"/>
          </a:p>
        </p:txBody>
      </p:sp>
    </p:spTree>
    <p:extLst>
      <p:ext uri="{BB962C8B-B14F-4D97-AF65-F5344CB8AC3E}">
        <p14:creationId xmlns:p14="http://schemas.microsoft.com/office/powerpoint/2010/main" val="363808279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F82E953B316440A0E4DB7A7865B4F6" ma:contentTypeVersion="15" ma:contentTypeDescription="Create a new document." ma:contentTypeScope="" ma:versionID="87f201bd4252ddee3d0e52d9dd5f3434">
  <xsd:schema xmlns:xsd="http://www.w3.org/2001/XMLSchema" xmlns:xs="http://www.w3.org/2001/XMLSchema" xmlns:p="http://schemas.microsoft.com/office/2006/metadata/properties" xmlns:ns2="bef29ec2-f0c6-41a4-b3b7-602938016a4e" xmlns:ns3="990db03e-417b-405e-b653-8e4030a482c2" xmlns:ns4="63e65089-ab74-4853-96fc-bd73bea5e971" targetNamespace="http://schemas.microsoft.com/office/2006/metadata/properties" ma:root="true" ma:fieldsID="f1e8a6a0f0b2f364bf92ddca515376b3" ns2:_="" ns3:_="" ns4:_="">
    <xsd:import namespace="bef29ec2-f0c6-41a4-b3b7-602938016a4e"/>
    <xsd:import namespace="990db03e-417b-405e-b653-8e4030a482c2"/>
    <xsd:import namespace="63e65089-ab74-4853-96fc-bd73bea5e97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f29ec2-f0c6-41a4-b3b7-602938016a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42d3f74-2fdb-41e0-9a2a-a7ed73b29ea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0db03e-417b-405e-b653-8e4030a482c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3e65089-ab74-4853-96fc-bd73bea5e971"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9f069876-d4a6-4319-9e63-2da23df085e0}" ma:internalName="TaxCatchAll" ma:showField="CatchAllData" ma:web="990db03e-417b-405e-b653-8e4030a482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3e65089-ab74-4853-96fc-bd73bea5e971" xsi:nil="true"/>
    <lcf76f155ced4ddcb4097134ff3c332f xmlns="bef29ec2-f0c6-41a4-b3b7-602938016a4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46C5565-663B-489F-B0C3-B7E36C692ACB}">
  <ds:schemaRefs>
    <ds:schemaRef ds:uri="63e65089-ab74-4853-96fc-bd73bea5e971"/>
    <ds:schemaRef ds:uri="990db03e-417b-405e-b653-8e4030a482c2"/>
    <ds:schemaRef ds:uri="bef29ec2-f0c6-41a4-b3b7-602938016a4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1D61E09-4780-4EE3-90B9-127F0A0E61DB}">
  <ds:schemaRefs>
    <ds:schemaRef ds:uri="http://schemas.microsoft.com/sharepoint/v3/contenttype/forms"/>
  </ds:schemaRefs>
</ds:datastoreItem>
</file>

<file path=customXml/itemProps3.xml><?xml version="1.0" encoding="utf-8"?>
<ds:datastoreItem xmlns:ds="http://schemas.openxmlformats.org/officeDocument/2006/customXml" ds:itemID="{02EDF0CE-FBA6-4033-9E0F-CBC0EEAE82EC}">
  <ds:schemaRefs>
    <ds:schemaRef ds:uri="63e65089-ab74-4853-96fc-bd73bea5e971"/>
    <ds:schemaRef ds:uri="990db03e-417b-405e-b653-8e4030a482c2"/>
    <ds:schemaRef ds:uri="bef29ec2-f0c6-41a4-b3b7-602938016a4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a061e953-577f-44bc-90d4-dd6552c79708}" enabled="1" method="Privileged" siteId="{2f5e7ebc-22b0-4fbe-934c-aabddb4e29b1}" removed="0"/>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43</Slides>
  <Notes>25</Notes>
  <HiddenSlides>0</HiddenSlides>
  <ScaleCrop>false</ScaleCrop>
  <HeadingPairs>
    <vt:vector size="4" baseType="variant">
      <vt:variant>
        <vt:lpstr>Theme</vt:lpstr>
      </vt:variant>
      <vt:variant>
        <vt:i4>3</vt:i4>
      </vt:variant>
      <vt:variant>
        <vt:lpstr>Slide Titles</vt:lpstr>
      </vt:variant>
      <vt:variant>
        <vt:i4>43</vt:i4>
      </vt:variant>
    </vt:vector>
  </HeadingPairs>
  <TitlesOfParts>
    <vt:vector size="46" baseType="lpstr">
      <vt:lpstr>Retrospect</vt:lpstr>
      <vt:lpstr>1_Office Theme</vt:lpstr>
      <vt:lpstr>Custom Design</vt:lpstr>
      <vt:lpstr>Local Government Energy Reporting Workshop</vt:lpstr>
      <vt:lpstr>Welcome &amp; Housekeeping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NCTCOG Resources</vt:lpstr>
      <vt:lpstr>PowerPoint Presentation</vt:lpstr>
      <vt:lpstr>PowerPoint Presentation</vt:lpstr>
      <vt:lpstr>PowerPoint Presentation</vt:lpstr>
      <vt:lpstr>PowerPoint Presentation</vt:lpstr>
      <vt:lpstr>PowerPoint Presentation</vt:lpstr>
      <vt:lpstr>Annual Local Government Energy Reporting</vt:lpstr>
      <vt:lpstr>Reporting Made Easy: Essential Resources for Submitting a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Local Government Reporting Form (Online)</vt:lpstr>
      <vt:lpstr>Getting Started</vt:lpstr>
      <vt:lpstr>Section 1: Background Information</vt:lpstr>
      <vt:lpstr>Section 2: Reduction Goal</vt:lpstr>
      <vt:lpstr>Section 3: Reporting Period</vt:lpstr>
      <vt:lpstr>Section 4: Consumption Data</vt:lpstr>
      <vt:lpstr>Section 4: Consumption Data</vt:lpstr>
      <vt:lpstr>Section 4: Consumption Data</vt:lpstr>
      <vt:lpstr>Section 5: Renewable Energy Data</vt:lpstr>
      <vt:lpstr>Section 6: SECO Resources</vt:lpstr>
      <vt:lpstr>Section 7&amp;8: Areas of Improvement and Progress</vt:lpstr>
      <vt:lpstr>Section 9: Exemption Request</vt:lpstr>
      <vt:lpstr>Local Government Energy Reporting Frequently Asked Questions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Retrofits for Energy Efficiency</dc:title>
  <dc:creator>Breanne Johnson</dc:creator>
  <cp:revision>81</cp:revision>
  <cp:lastPrinted>2024-01-08T13:44:23Z</cp:lastPrinted>
  <dcterms:created xsi:type="dcterms:W3CDTF">2023-08-23T13:38:15Z</dcterms:created>
  <dcterms:modified xsi:type="dcterms:W3CDTF">2024-01-10T15:55:40Z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0x010100F9F82E953B316440A0E4DB7A7865B4F6</vt:lpwstr>
  </property>
  <property fmtid="{D5CDD505-2E9C-101B-9397-08002B2CF9AE}" pid="3" name="MediaServiceImageTags">
    <vt:lpwstr/>
  </property>
</Properties>
</file>